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82" r:id="rId2"/>
    <p:sldId id="313" r:id="rId3"/>
    <p:sldId id="312" r:id="rId4"/>
    <p:sldId id="283" r:id="rId5"/>
    <p:sldId id="268" r:id="rId6"/>
    <p:sldId id="284" r:id="rId7"/>
    <p:sldId id="285" r:id="rId8"/>
    <p:sldId id="270" r:id="rId9"/>
    <p:sldId id="286" r:id="rId10"/>
    <p:sldId id="287" r:id="rId11"/>
    <p:sldId id="292" r:id="rId12"/>
    <p:sldId id="290" r:id="rId13"/>
    <p:sldId id="291" r:id="rId14"/>
    <p:sldId id="293" r:id="rId15"/>
    <p:sldId id="310" r:id="rId16"/>
    <p:sldId id="294" r:id="rId17"/>
    <p:sldId id="311" r:id="rId18"/>
    <p:sldId id="297" r:id="rId19"/>
    <p:sldId id="303" r:id="rId20"/>
    <p:sldId id="298" r:id="rId21"/>
    <p:sldId id="306" r:id="rId22"/>
    <p:sldId id="305" r:id="rId23"/>
    <p:sldId id="302" r:id="rId24"/>
    <p:sldId id="299" r:id="rId25"/>
    <p:sldId id="300" r:id="rId26"/>
    <p:sldId id="301" r:id="rId27"/>
    <p:sldId id="304" r:id="rId28"/>
    <p:sldId id="307" r:id="rId29"/>
    <p:sldId id="281" r:id="rId30"/>
    <p:sldId id="308" r:id="rId31"/>
    <p:sldId id="309" r:id="rId32"/>
    <p:sldId id="271"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86" d="100"/>
          <a:sy n="86"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71AEF-652D-452F-A502-41D253E75F89}" type="doc">
      <dgm:prSet loTypeId="urn:microsoft.com/office/officeart/2005/8/layout/hProcess4" loCatId="process" qsTypeId="urn:microsoft.com/office/officeart/2005/8/quickstyle/simple5" qsCatId="simple" csTypeId="urn:microsoft.com/office/officeart/2005/8/colors/colorful5" csCatId="colorful" phldr="1"/>
      <dgm:spPr/>
      <dgm:t>
        <a:bodyPr/>
        <a:lstStyle/>
        <a:p>
          <a:endParaRPr lang="fr-FR"/>
        </a:p>
      </dgm:t>
    </dgm:pt>
    <dgm:pt modelId="{785EF086-9106-4916-AE76-3E7B95BC43D5}">
      <dgm:prSet phldrT="[Text]"/>
      <dgm:spPr/>
      <dgm:t>
        <a:bodyPr/>
        <a:lstStyle/>
        <a:p>
          <a:r>
            <a:rPr lang="fr-FR" dirty="0"/>
            <a:t>Introduction</a:t>
          </a:r>
        </a:p>
      </dgm:t>
    </dgm:pt>
    <dgm:pt modelId="{54F2D156-BFEE-4F47-A701-4B08ABD6CE6D}" type="parTrans" cxnId="{41551F61-34D3-4BC3-A26E-C04238B29E61}">
      <dgm:prSet/>
      <dgm:spPr/>
      <dgm:t>
        <a:bodyPr/>
        <a:lstStyle/>
        <a:p>
          <a:endParaRPr lang="fr-FR"/>
        </a:p>
      </dgm:t>
    </dgm:pt>
    <dgm:pt modelId="{ABD85060-6EDD-4F65-A19C-9AC7A4F67E36}" type="sibTrans" cxnId="{41551F61-34D3-4BC3-A26E-C04238B29E61}">
      <dgm:prSet/>
      <dgm:spPr/>
      <dgm:t>
        <a:bodyPr/>
        <a:lstStyle/>
        <a:p>
          <a:endParaRPr lang="fr-FR"/>
        </a:p>
      </dgm:t>
    </dgm:pt>
    <dgm:pt modelId="{394654C8-2E15-499E-928F-554CD7EA0CF0}">
      <dgm:prSet phldrT="[Text]"/>
      <dgm:spPr/>
      <dgm:t>
        <a:bodyPr anchor="ctr"/>
        <a:lstStyle/>
        <a:p>
          <a:r>
            <a:rPr lang="en-GB" noProof="0" dirty="0"/>
            <a:t>Context</a:t>
          </a:r>
        </a:p>
      </dgm:t>
    </dgm:pt>
    <dgm:pt modelId="{FADABB57-617B-4B8B-A220-8957C41D22F0}" type="parTrans" cxnId="{EE64E4AD-7750-4A0F-9B47-C85CDA4C62DC}">
      <dgm:prSet/>
      <dgm:spPr/>
      <dgm:t>
        <a:bodyPr/>
        <a:lstStyle/>
        <a:p>
          <a:endParaRPr lang="fr-FR"/>
        </a:p>
      </dgm:t>
    </dgm:pt>
    <dgm:pt modelId="{6DAFE206-63B3-4767-98B0-EA1C915791E7}" type="sibTrans" cxnId="{EE64E4AD-7750-4A0F-9B47-C85CDA4C62DC}">
      <dgm:prSet/>
      <dgm:spPr/>
      <dgm:t>
        <a:bodyPr/>
        <a:lstStyle/>
        <a:p>
          <a:endParaRPr lang="fr-FR"/>
        </a:p>
      </dgm:t>
    </dgm:pt>
    <dgm:pt modelId="{DF21A641-8F2C-4886-93C4-0A17B5D401BB}">
      <dgm:prSet phldrT="[Text]"/>
      <dgm:spPr/>
      <dgm:t>
        <a:bodyPr anchor="ctr"/>
        <a:lstStyle/>
        <a:p>
          <a:r>
            <a:rPr lang="en-GB" noProof="0" dirty="0"/>
            <a:t>Objective</a:t>
          </a:r>
        </a:p>
      </dgm:t>
    </dgm:pt>
    <dgm:pt modelId="{6477C6BD-4C7F-4489-A08C-C3A778FE3FEE}" type="parTrans" cxnId="{CCC2CFB2-2768-4E61-A210-3D92CE3671B0}">
      <dgm:prSet/>
      <dgm:spPr/>
      <dgm:t>
        <a:bodyPr/>
        <a:lstStyle/>
        <a:p>
          <a:endParaRPr lang="fr-FR"/>
        </a:p>
      </dgm:t>
    </dgm:pt>
    <dgm:pt modelId="{42CAF14D-5530-4B38-9B4D-23125E95F580}" type="sibTrans" cxnId="{CCC2CFB2-2768-4E61-A210-3D92CE3671B0}">
      <dgm:prSet/>
      <dgm:spPr/>
      <dgm:t>
        <a:bodyPr/>
        <a:lstStyle/>
        <a:p>
          <a:endParaRPr lang="fr-FR"/>
        </a:p>
      </dgm:t>
    </dgm:pt>
    <dgm:pt modelId="{8F271964-B6ED-40CB-9ED5-01437ACADFC3}">
      <dgm:prSet phldrT="[Text]"/>
      <dgm:spPr/>
      <dgm:t>
        <a:bodyPr/>
        <a:lstStyle/>
        <a:p>
          <a:r>
            <a:rPr lang="fr-FR" dirty="0"/>
            <a:t>Part1</a:t>
          </a:r>
        </a:p>
      </dgm:t>
    </dgm:pt>
    <dgm:pt modelId="{16D010C3-B597-40DE-A8AD-6559771C7E0F}" type="parTrans" cxnId="{785D6E5A-4B4D-4446-9D0E-3B7C6F836491}">
      <dgm:prSet/>
      <dgm:spPr/>
      <dgm:t>
        <a:bodyPr/>
        <a:lstStyle/>
        <a:p>
          <a:endParaRPr lang="fr-FR"/>
        </a:p>
      </dgm:t>
    </dgm:pt>
    <dgm:pt modelId="{9962B464-7915-4D07-9D2B-5C6FB8A2BFBA}" type="sibTrans" cxnId="{785D6E5A-4B4D-4446-9D0E-3B7C6F836491}">
      <dgm:prSet/>
      <dgm:spPr/>
      <dgm:t>
        <a:bodyPr/>
        <a:lstStyle/>
        <a:p>
          <a:endParaRPr lang="fr-FR"/>
        </a:p>
      </dgm:t>
    </dgm:pt>
    <dgm:pt modelId="{8A0C3943-06DD-4D20-A215-E542A947B0D4}">
      <dgm:prSet phldrT="[Text]"/>
      <dgm:spPr/>
      <dgm:t>
        <a:bodyPr anchor="ctr"/>
        <a:lstStyle/>
        <a:p>
          <a:r>
            <a:rPr lang="en-GB" noProof="0" dirty="0"/>
            <a:t>Literature Review</a:t>
          </a:r>
        </a:p>
      </dgm:t>
    </dgm:pt>
    <dgm:pt modelId="{E9AF7B09-EF86-405E-9E62-0230F800B92F}" type="parTrans" cxnId="{A5A00836-9D8E-46E3-8DE3-9717BC734972}">
      <dgm:prSet/>
      <dgm:spPr/>
      <dgm:t>
        <a:bodyPr/>
        <a:lstStyle/>
        <a:p>
          <a:endParaRPr lang="fr-FR"/>
        </a:p>
      </dgm:t>
    </dgm:pt>
    <dgm:pt modelId="{31D8117C-2BC8-415D-A4A8-BE9C29A991FF}" type="sibTrans" cxnId="{A5A00836-9D8E-46E3-8DE3-9717BC734972}">
      <dgm:prSet/>
      <dgm:spPr/>
      <dgm:t>
        <a:bodyPr/>
        <a:lstStyle/>
        <a:p>
          <a:endParaRPr lang="fr-FR"/>
        </a:p>
      </dgm:t>
    </dgm:pt>
    <dgm:pt modelId="{A061FFD0-31AA-4B9F-A1B1-4CDD27C6C24E}">
      <dgm:prSet phldrT="[Text]"/>
      <dgm:spPr/>
      <dgm:t>
        <a:bodyPr/>
        <a:lstStyle/>
        <a:p>
          <a:r>
            <a:rPr lang="fr-FR" dirty="0"/>
            <a:t>Conclusion</a:t>
          </a:r>
        </a:p>
      </dgm:t>
    </dgm:pt>
    <dgm:pt modelId="{E3EA19AA-DDB9-4438-B9F3-33F6051115B7}" type="parTrans" cxnId="{920DAFAA-06C8-4549-8276-40EA91C870C5}">
      <dgm:prSet/>
      <dgm:spPr/>
      <dgm:t>
        <a:bodyPr/>
        <a:lstStyle/>
        <a:p>
          <a:endParaRPr lang="fr-FR"/>
        </a:p>
      </dgm:t>
    </dgm:pt>
    <dgm:pt modelId="{14835868-1F70-4AFF-8A60-F12C345449DE}" type="sibTrans" cxnId="{920DAFAA-06C8-4549-8276-40EA91C870C5}">
      <dgm:prSet/>
      <dgm:spPr/>
      <dgm:t>
        <a:bodyPr/>
        <a:lstStyle/>
        <a:p>
          <a:endParaRPr lang="fr-FR"/>
        </a:p>
      </dgm:t>
    </dgm:pt>
    <dgm:pt modelId="{AA0510A1-EFA5-4620-8B76-EC1ECB9C27BB}">
      <dgm:prSet/>
      <dgm:spPr/>
      <dgm:t>
        <a:bodyPr anchor="ctr"/>
        <a:lstStyle/>
        <a:p>
          <a:r>
            <a:rPr lang="en-GB" noProof="0" dirty="0"/>
            <a:t>Selected Architecture</a:t>
          </a:r>
        </a:p>
      </dgm:t>
    </dgm:pt>
    <dgm:pt modelId="{177B50D9-2920-4D0D-A706-3FAB82A73273}" type="parTrans" cxnId="{1C8C83FA-E1CB-4EB5-8D66-93EABC39DC11}">
      <dgm:prSet/>
      <dgm:spPr/>
      <dgm:t>
        <a:bodyPr/>
        <a:lstStyle/>
        <a:p>
          <a:endParaRPr lang="fr-FR"/>
        </a:p>
      </dgm:t>
    </dgm:pt>
    <dgm:pt modelId="{43FF6715-213D-47F2-B331-212CAE4D0D36}" type="sibTrans" cxnId="{1C8C83FA-E1CB-4EB5-8D66-93EABC39DC11}">
      <dgm:prSet/>
      <dgm:spPr/>
      <dgm:t>
        <a:bodyPr/>
        <a:lstStyle/>
        <a:p>
          <a:endParaRPr lang="fr-FR"/>
        </a:p>
      </dgm:t>
    </dgm:pt>
    <dgm:pt modelId="{6083827E-883E-4697-B678-0089160CB6B4}">
      <dgm:prSet/>
      <dgm:spPr/>
      <dgm:t>
        <a:bodyPr anchor="ctr"/>
        <a:lstStyle/>
        <a:p>
          <a:r>
            <a:rPr lang="en-GB" noProof="0" dirty="0"/>
            <a:t>Training and Results</a:t>
          </a:r>
        </a:p>
      </dgm:t>
    </dgm:pt>
    <dgm:pt modelId="{95FFDE34-8B89-477F-89CD-3EAE4E9336BD}" type="parTrans" cxnId="{8BC95BAC-FD37-4209-9D40-80C9BD5D1802}">
      <dgm:prSet/>
      <dgm:spPr/>
      <dgm:t>
        <a:bodyPr/>
        <a:lstStyle/>
        <a:p>
          <a:endParaRPr lang="fr-FR"/>
        </a:p>
      </dgm:t>
    </dgm:pt>
    <dgm:pt modelId="{486D8189-3414-4CE7-A1C3-A9E6DFA6EA41}" type="sibTrans" cxnId="{8BC95BAC-FD37-4209-9D40-80C9BD5D1802}">
      <dgm:prSet/>
      <dgm:spPr/>
      <dgm:t>
        <a:bodyPr/>
        <a:lstStyle/>
        <a:p>
          <a:endParaRPr lang="fr-FR"/>
        </a:p>
      </dgm:t>
    </dgm:pt>
    <dgm:pt modelId="{6425355A-D595-41F1-9CFD-90B4F3A330F3}">
      <dgm:prSet/>
      <dgm:spPr/>
      <dgm:t>
        <a:bodyPr/>
        <a:lstStyle/>
        <a:p>
          <a:r>
            <a:rPr lang="fr-FR"/>
            <a:t>Part 2</a:t>
          </a:r>
          <a:endParaRPr lang="fr-FR" dirty="0"/>
        </a:p>
      </dgm:t>
    </dgm:pt>
    <dgm:pt modelId="{0927F389-5A77-4153-B3E6-BC7E2DA5AA96}" type="parTrans" cxnId="{45AB2AEA-861A-47E5-BE0D-09E6373C5D65}">
      <dgm:prSet/>
      <dgm:spPr/>
      <dgm:t>
        <a:bodyPr/>
        <a:lstStyle/>
        <a:p>
          <a:endParaRPr lang="fr-FR"/>
        </a:p>
      </dgm:t>
    </dgm:pt>
    <dgm:pt modelId="{D8084293-DCE5-4E1D-BF64-D35938F394C2}" type="sibTrans" cxnId="{45AB2AEA-861A-47E5-BE0D-09E6373C5D65}">
      <dgm:prSet/>
      <dgm:spPr/>
      <dgm:t>
        <a:bodyPr/>
        <a:lstStyle/>
        <a:p>
          <a:endParaRPr lang="fr-FR"/>
        </a:p>
      </dgm:t>
    </dgm:pt>
    <dgm:pt modelId="{37FBF16F-9F87-41E9-A3B9-41BD2D831B39}">
      <dgm:prSet/>
      <dgm:spPr/>
      <dgm:t>
        <a:bodyPr anchor="ctr"/>
        <a:lstStyle/>
        <a:p>
          <a:r>
            <a:rPr lang="en-GB" noProof="0" dirty="0" err="1"/>
            <a:t>Caracteristics</a:t>
          </a:r>
          <a:r>
            <a:rPr lang="en-GB" noProof="0" dirty="0"/>
            <a:t> of the application</a:t>
          </a:r>
        </a:p>
      </dgm:t>
    </dgm:pt>
    <dgm:pt modelId="{3435423B-6501-4B1E-B569-8D1FB703D9C8}" type="parTrans" cxnId="{1D31EA75-13CF-4826-81A4-8F161EDE64FF}">
      <dgm:prSet/>
      <dgm:spPr/>
      <dgm:t>
        <a:bodyPr/>
        <a:lstStyle/>
        <a:p>
          <a:endParaRPr lang="fr-FR"/>
        </a:p>
      </dgm:t>
    </dgm:pt>
    <dgm:pt modelId="{516884FE-0B0E-4B45-BDFB-E9E4F8D9D558}" type="sibTrans" cxnId="{1D31EA75-13CF-4826-81A4-8F161EDE64FF}">
      <dgm:prSet/>
      <dgm:spPr/>
      <dgm:t>
        <a:bodyPr/>
        <a:lstStyle/>
        <a:p>
          <a:endParaRPr lang="fr-FR"/>
        </a:p>
      </dgm:t>
    </dgm:pt>
    <dgm:pt modelId="{1026F9AE-3216-42B0-91BA-F5FCA36A1657}">
      <dgm:prSet/>
      <dgm:spPr/>
      <dgm:t>
        <a:bodyPr anchor="ctr"/>
        <a:lstStyle/>
        <a:p>
          <a:r>
            <a:rPr lang="en-GB" noProof="0" dirty="0"/>
            <a:t>User Interface</a:t>
          </a:r>
        </a:p>
      </dgm:t>
    </dgm:pt>
    <dgm:pt modelId="{F2FA6BA1-75C9-4BD1-A3D8-31E1218EEE04}" type="parTrans" cxnId="{4314C54D-9C29-4A2D-A873-00BC4E593274}">
      <dgm:prSet/>
      <dgm:spPr/>
      <dgm:t>
        <a:bodyPr/>
        <a:lstStyle/>
        <a:p>
          <a:endParaRPr lang="fr-FR"/>
        </a:p>
      </dgm:t>
    </dgm:pt>
    <dgm:pt modelId="{0DBD2D07-1E34-44A8-A44D-EF2BBF518E7E}" type="sibTrans" cxnId="{4314C54D-9C29-4A2D-A873-00BC4E593274}">
      <dgm:prSet/>
      <dgm:spPr/>
      <dgm:t>
        <a:bodyPr/>
        <a:lstStyle/>
        <a:p>
          <a:endParaRPr lang="fr-FR"/>
        </a:p>
      </dgm:t>
    </dgm:pt>
    <dgm:pt modelId="{C4C4A0E4-9ECF-4AF5-9BAD-1B63847B5FC2}">
      <dgm:prSet/>
      <dgm:spPr/>
      <dgm:t>
        <a:bodyPr anchor="ctr"/>
        <a:lstStyle/>
        <a:p>
          <a:r>
            <a:rPr lang="en-GB" noProof="0" dirty="0"/>
            <a:t>Summary</a:t>
          </a:r>
        </a:p>
      </dgm:t>
    </dgm:pt>
    <dgm:pt modelId="{BF3674AF-A0C1-4710-BF0E-EE8E40A150FB}" type="parTrans" cxnId="{961E01AE-409C-454B-BC63-2528F378DD7E}">
      <dgm:prSet/>
      <dgm:spPr/>
      <dgm:t>
        <a:bodyPr/>
        <a:lstStyle/>
        <a:p>
          <a:endParaRPr lang="fr-FR"/>
        </a:p>
      </dgm:t>
    </dgm:pt>
    <dgm:pt modelId="{0781F4D6-B6D0-4221-8587-802887DAFAF2}" type="sibTrans" cxnId="{961E01AE-409C-454B-BC63-2528F378DD7E}">
      <dgm:prSet/>
      <dgm:spPr/>
      <dgm:t>
        <a:bodyPr/>
        <a:lstStyle/>
        <a:p>
          <a:endParaRPr lang="fr-FR"/>
        </a:p>
      </dgm:t>
    </dgm:pt>
    <dgm:pt modelId="{182E7E5A-2E54-49D4-B78D-B97BF68355A2}">
      <dgm:prSet/>
      <dgm:spPr/>
      <dgm:t>
        <a:bodyPr anchor="ctr"/>
        <a:lstStyle/>
        <a:p>
          <a:r>
            <a:rPr lang="en-GB" noProof="0" dirty="0"/>
            <a:t>Limitation</a:t>
          </a:r>
        </a:p>
      </dgm:t>
    </dgm:pt>
    <dgm:pt modelId="{2672CE04-4398-41F0-B6E3-A809FAA91004}" type="parTrans" cxnId="{A5100ECA-A48A-4D34-A61A-B723C1C9E786}">
      <dgm:prSet/>
      <dgm:spPr/>
      <dgm:t>
        <a:bodyPr/>
        <a:lstStyle/>
        <a:p>
          <a:endParaRPr lang="fr-FR"/>
        </a:p>
      </dgm:t>
    </dgm:pt>
    <dgm:pt modelId="{1DD123E9-C749-4A23-8F89-DC4EE6BFE536}" type="sibTrans" cxnId="{A5100ECA-A48A-4D34-A61A-B723C1C9E786}">
      <dgm:prSet/>
      <dgm:spPr/>
      <dgm:t>
        <a:bodyPr/>
        <a:lstStyle/>
        <a:p>
          <a:endParaRPr lang="fr-FR"/>
        </a:p>
      </dgm:t>
    </dgm:pt>
    <dgm:pt modelId="{AB2C187C-884D-4314-8A18-B74F5C3ED7D2}">
      <dgm:prSet/>
      <dgm:spPr/>
      <dgm:t>
        <a:bodyPr anchor="ctr"/>
        <a:lstStyle/>
        <a:p>
          <a:r>
            <a:rPr lang="en-GB" noProof="0" dirty="0"/>
            <a:t>Perspectives</a:t>
          </a:r>
        </a:p>
      </dgm:t>
    </dgm:pt>
    <dgm:pt modelId="{2900E409-3089-4770-808C-5AA4F0A783F8}" type="parTrans" cxnId="{6322368A-0688-4DDE-B182-39713ED4F015}">
      <dgm:prSet/>
      <dgm:spPr/>
      <dgm:t>
        <a:bodyPr/>
        <a:lstStyle/>
        <a:p>
          <a:endParaRPr lang="fr-FR"/>
        </a:p>
      </dgm:t>
    </dgm:pt>
    <dgm:pt modelId="{913CE68C-DAF8-466E-BBCE-535F2E38A0B0}" type="sibTrans" cxnId="{6322368A-0688-4DDE-B182-39713ED4F015}">
      <dgm:prSet/>
      <dgm:spPr/>
      <dgm:t>
        <a:bodyPr/>
        <a:lstStyle/>
        <a:p>
          <a:endParaRPr lang="fr-FR"/>
        </a:p>
      </dgm:t>
    </dgm:pt>
    <dgm:pt modelId="{20E3A14F-8C28-4A00-9BEF-EA4248AE02B0}" type="pres">
      <dgm:prSet presAssocID="{31971AEF-652D-452F-A502-41D253E75F89}" presName="Name0" presStyleCnt="0">
        <dgm:presLayoutVars>
          <dgm:dir/>
          <dgm:animLvl val="lvl"/>
          <dgm:resizeHandles val="exact"/>
        </dgm:presLayoutVars>
      </dgm:prSet>
      <dgm:spPr/>
    </dgm:pt>
    <dgm:pt modelId="{8CA590A7-3C5E-402F-B227-FF701EBF2632}" type="pres">
      <dgm:prSet presAssocID="{31971AEF-652D-452F-A502-41D253E75F89}" presName="tSp" presStyleCnt="0"/>
      <dgm:spPr/>
    </dgm:pt>
    <dgm:pt modelId="{E9D3FAA4-80EF-47E1-9707-A70FB7F08F37}" type="pres">
      <dgm:prSet presAssocID="{31971AEF-652D-452F-A502-41D253E75F89}" presName="bSp" presStyleCnt="0"/>
      <dgm:spPr/>
    </dgm:pt>
    <dgm:pt modelId="{1713FEBA-B048-4034-9640-81AB37C64489}" type="pres">
      <dgm:prSet presAssocID="{31971AEF-652D-452F-A502-41D253E75F89}" presName="process" presStyleCnt="0"/>
      <dgm:spPr/>
    </dgm:pt>
    <dgm:pt modelId="{B3024DF1-F83F-4AFB-9CE7-127DA3B14510}" type="pres">
      <dgm:prSet presAssocID="{785EF086-9106-4916-AE76-3E7B95BC43D5}" presName="composite1" presStyleCnt="0"/>
      <dgm:spPr/>
    </dgm:pt>
    <dgm:pt modelId="{5E1BAEAE-C28A-47F3-8C3D-5A5306F0D0FF}" type="pres">
      <dgm:prSet presAssocID="{785EF086-9106-4916-AE76-3E7B95BC43D5}" presName="dummyNode1" presStyleLbl="node1" presStyleIdx="0" presStyleCnt="4"/>
      <dgm:spPr/>
    </dgm:pt>
    <dgm:pt modelId="{F6203011-5DFE-4C33-A5A4-5BED6422974B}" type="pres">
      <dgm:prSet presAssocID="{785EF086-9106-4916-AE76-3E7B95BC43D5}" presName="childNode1" presStyleLbl="bgAcc1" presStyleIdx="0" presStyleCnt="4">
        <dgm:presLayoutVars>
          <dgm:bulletEnabled val="1"/>
        </dgm:presLayoutVars>
      </dgm:prSet>
      <dgm:spPr/>
    </dgm:pt>
    <dgm:pt modelId="{9D4FA5DF-E41E-466B-862D-14598EDE3ED0}" type="pres">
      <dgm:prSet presAssocID="{785EF086-9106-4916-AE76-3E7B95BC43D5}" presName="childNode1tx" presStyleLbl="bgAcc1" presStyleIdx="0" presStyleCnt="4">
        <dgm:presLayoutVars>
          <dgm:bulletEnabled val="1"/>
        </dgm:presLayoutVars>
      </dgm:prSet>
      <dgm:spPr/>
    </dgm:pt>
    <dgm:pt modelId="{6B3C3EC6-B577-4E34-808A-12F0D8747E04}" type="pres">
      <dgm:prSet presAssocID="{785EF086-9106-4916-AE76-3E7B95BC43D5}" presName="parentNode1" presStyleLbl="node1" presStyleIdx="0" presStyleCnt="4">
        <dgm:presLayoutVars>
          <dgm:chMax val="1"/>
          <dgm:bulletEnabled val="1"/>
        </dgm:presLayoutVars>
      </dgm:prSet>
      <dgm:spPr/>
    </dgm:pt>
    <dgm:pt modelId="{A98E0D96-7C2E-42E3-92FC-FC319F36B9A6}" type="pres">
      <dgm:prSet presAssocID="{785EF086-9106-4916-AE76-3E7B95BC43D5}" presName="connSite1" presStyleCnt="0"/>
      <dgm:spPr/>
    </dgm:pt>
    <dgm:pt modelId="{C9914489-C0E7-44FB-8358-3B4FCED0E499}" type="pres">
      <dgm:prSet presAssocID="{ABD85060-6EDD-4F65-A19C-9AC7A4F67E36}" presName="Name9" presStyleLbl="sibTrans2D1" presStyleIdx="0" presStyleCnt="3"/>
      <dgm:spPr/>
    </dgm:pt>
    <dgm:pt modelId="{246B7B2E-1B78-4EC3-A276-D524A06E1B8F}" type="pres">
      <dgm:prSet presAssocID="{8F271964-B6ED-40CB-9ED5-01437ACADFC3}" presName="composite2" presStyleCnt="0"/>
      <dgm:spPr/>
    </dgm:pt>
    <dgm:pt modelId="{891D0250-ECC0-4AC4-8AA7-CFB6885A2266}" type="pres">
      <dgm:prSet presAssocID="{8F271964-B6ED-40CB-9ED5-01437ACADFC3}" presName="dummyNode2" presStyleLbl="node1" presStyleIdx="0" presStyleCnt="4"/>
      <dgm:spPr/>
    </dgm:pt>
    <dgm:pt modelId="{3F56E3F7-029C-48BE-B3DB-994105A75EB2}" type="pres">
      <dgm:prSet presAssocID="{8F271964-B6ED-40CB-9ED5-01437ACADFC3}" presName="childNode2" presStyleLbl="bgAcc1" presStyleIdx="1" presStyleCnt="4" custScaleX="130471">
        <dgm:presLayoutVars>
          <dgm:bulletEnabled val="1"/>
        </dgm:presLayoutVars>
      </dgm:prSet>
      <dgm:spPr/>
    </dgm:pt>
    <dgm:pt modelId="{25EBCB1C-603E-4555-BC05-200C081D15E7}" type="pres">
      <dgm:prSet presAssocID="{8F271964-B6ED-40CB-9ED5-01437ACADFC3}" presName="childNode2tx" presStyleLbl="bgAcc1" presStyleIdx="1" presStyleCnt="4">
        <dgm:presLayoutVars>
          <dgm:bulletEnabled val="1"/>
        </dgm:presLayoutVars>
      </dgm:prSet>
      <dgm:spPr/>
    </dgm:pt>
    <dgm:pt modelId="{F740CB02-B282-4744-A66B-B24D693451F4}" type="pres">
      <dgm:prSet presAssocID="{8F271964-B6ED-40CB-9ED5-01437ACADFC3}" presName="parentNode2" presStyleLbl="node1" presStyleIdx="1" presStyleCnt="4">
        <dgm:presLayoutVars>
          <dgm:chMax val="0"/>
          <dgm:bulletEnabled val="1"/>
        </dgm:presLayoutVars>
      </dgm:prSet>
      <dgm:spPr/>
    </dgm:pt>
    <dgm:pt modelId="{269D4E33-AB8A-421B-B9DA-C6DE1E160508}" type="pres">
      <dgm:prSet presAssocID="{8F271964-B6ED-40CB-9ED5-01437ACADFC3}" presName="connSite2" presStyleCnt="0"/>
      <dgm:spPr/>
    </dgm:pt>
    <dgm:pt modelId="{D1D1EE4D-B432-497A-AFE3-F34382C05A51}" type="pres">
      <dgm:prSet presAssocID="{9962B464-7915-4D07-9D2B-5C6FB8A2BFBA}" presName="Name18" presStyleLbl="sibTrans2D1" presStyleIdx="1" presStyleCnt="3"/>
      <dgm:spPr/>
    </dgm:pt>
    <dgm:pt modelId="{8D3A2701-6D2A-4AE4-9E89-6467B46403B6}" type="pres">
      <dgm:prSet presAssocID="{6425355A-D595-41F1-9CFD-90B4F3A330F3}" presName="composite1" presStyleCnt="0"/>
      <dgm:spPr/>
    </dgm:pt>
    <dgm:pt modelId="{6EE92450-7DC8-4662-91B2-5B2F0AEFFF7E}" type="pres">
      <dgm:prSet presAssocID="{6425355A-D595-41F1-9CFD-90B4F3A330F3}" presName="dummyNode1" presStyleLbl="node1" presStyleIdx="1" presStyleCnt="4"/>
      <dgm:spPr/>
    </dgm:pt>
    <dgm:pt modelId="{5D342D34-444C-4FD2-B2BA-B856D17D14C8}" type="pres">
      <dgm:prSet presAssocID="{6425355A-D595-41F1-9CFD-90B4F3A330F3}" presName="childNode1" presStyleLbl="bgAcc1" presStyleIdx="2" presStyleCnt="4" custScaleX="124186">
        <dgm:presLayoutVars>
          <dgm:bulletEnabled val="1"/>
        </dgm:presLayoutVars>
      </dgm:prSet>
      <dgm:spPr/>
    </dgm:pt>
    <dgm:pt modelId="{6F7DFE1E-4725-4288-B981-6C99E286B27B}" type="pres">
      <dgm:prSet presAssocID="{6425355A-D595-41F1-9CFD-90B4F3A330F3}" presName="childNode1tx" presStyleLbl="bgAcc1" presStyleIdx="2" presStyleCnt="4">
        <dgm:presLayoutVars>
          <dgm:bulletEnabled val="1"/>
        </dgm:presLayoutVars>
      </dgm:prSet>
      <dgm:spPr/>
    </dgm:pt>
    <dgm:pt modelId="{614DDD75-1F0E-4647-B692-B9CA46F3CAF5}" type="pres">
      <dgm:prSet presAssocID="{6425355A-D595-41F1-9CFD-90B4F3A330F3}" presName="parentNode1" presStyleLbl="node1" presStyleIdx="2" presStyleCnt="4">
        <dgm:presLayoutVars>
          <dgm:chMax val="1"/>
          <dgm:bulletEnabled val="1"/>
        </dgm:presLayoutVars>
      </dgm:prSet>
      <dgm:spPr/>
    </dgm:pt>
    <dgm:pt modelId="{4EB0CFFB-00AF-4BCF-B670-61C09F9F6401}" type="pres">
      <dgm:prSet presAssocID="{6425355A-D595-41F1-9CFD-90B4F3A330F3}" presName="connSite1" presStyleCnt="0"/>
      <dgm:spPr/>
    </dgm:pt>
    <dgm:pt modelId="{3AA0A3E9-256C-425C-B444-4263FFA8D819}" type="pres">
      <dgm:prSet presAssocID="{D8084293-DCE5-4E1D-BF64-D35938F394C2}" presName="Name9" presStyleLbl="sibTrans2D1" presStyleIdx="2" presStyleCnt="3"/>
      <dgm:spPr/>
    </dgm:pt>
    <dgm:pt modelId="{DCD91965-E886-451A-A2AC-BAE2FBB7960E}" type="pres">
      <dgm:prSet presAssocID="{A061FFD0-31AA-4B9F-A1B1-4CDD27C6C24E}" presName="composite2" presStyleCnt="0"/>
      <dgm:spPr/>
    </dgm:pt>
    <dgm:pt modelId="{2294E801-603F-4833-B74B-22CBCDDC62C8}" type="pres">
      <dgm:prSet presAssocID="{A061FFD0-31AA-4B9F-A1B1-4CDD27C6C24E}" presName="dummyNode2" presStyleLbl="node1" presStyleIdx="2" presStyleCnt="4"/>
      <dgm:spPr/>
    </dgm:pt>
    <dgm:pt modelId="{7DB6E33E-9C18-4D9E-A14E-1F74AA2456EB}" type="pres">
      <dgm:prSet presAssocID="{A061FFD0-31AA-4B9F-A1B1-4CDD27C6C24E}" presName="childNode2" presStyleLbl="bgAcc1" presStyleIdx="3" presStyleCnt="4">
        <dgm:presLayoutVars>
          <dgm:bulletEnabled val="1"/>
        </dgm:presLayoutVars>
      </dgm:prSet>
      <dgm:spPr/>
    </dgm:pt>
    <dgm:pt modelId="{3ED92FBA-17EB-4FD9-91FD-09DD3256C9DD}" type="pres">
      <dgm:prSet presAssocID="{A061FFD0-31AA-4B9F-A1B1-4CDD27C6C24E}" presName="childNode2tx" presStyleLbl="bgAcc1" presStyleIdx="3" presStyleCnt="4">
        <dgm:presLayoutVars>
          <dgm:bulletEnabled val="1"/>
        </dgm:presLayoutVars>
      </dgm:prSet>
      <dgm:spPr/>
    </dgm:pt>
    <dgm:pt modelId="{72291141-3A38-4AEA-832D-87DBCB57DB0D}" type="pres">
      <dgm:prSet presAssocID="{A061FFD0-31AA-4B9F-A1B1-4CDD27C6C24E}" presName="parentNode2" presStyleLbl="node1" presStyleIdx="3" presStyleCnt="4">
        <dgm:presLayoutVars>
          <dgm:chMax val="0"/>
          <dgm:bulletEnabled val="1"/>
        </dgm:presLayoutVars>
      </dgm:prSet>
      <dgm:spPr/>
    </dgm:pt>
    <dgm:pt modelId="{C1AEB8E9-04CC-45F7-AE55-AB4D89E62E4E}" type="pres">
      <dgm:prSet presAssocID="{A061FFD0-31AA-4B9F-A1B1-4CDD27C6C24E}" presName="connSite2" presStyleCnt="0"/>
      <dgm:spPr/>
    </dgm:pt>
  </dgm:ptLst>
  <dgm:cxnLst>
    <dgm:cxn modelId="{8C117B19-18E2-407F-894A-411B56BBABA9}" type="presOf" srcId="{394654C8-2E15-499E-928F-554CD7EA0CF0}" destId="{9D4FA5DF-E41E-466B-862D-14598EDE3ED0}" srcOrd="1" destOrd="0" presId="urn:microsoft.com/office/officeart/2005/8/layout/hProcess4"/>
    <dgm:cxn modelId="{7E62EC23-F23E-4D77-95CD-CC71B39A5CC9}" type="presOf" srcId="{6083827E-883E-4697-B678-0089160CB6B4}" destId="{25EBCB1C-603E-4555-BC05-200C081D15E7}" srcOrd="1" destOrd="2" presId="urn:microsoft.com/office/officeart/2005/8/layout/hProcess4"/>
    <dgm:cxn modelId="{3D80FB23-B042-49FE-BF1F-C60579057750}" type="presOf" srcId="{37FBF16F-9F87-41E9-A3B9-41BD2D831B39}" destId="{6F7DFE1E-4725-4288-B981-6C99E286B27B}" srcOrd="1" destOrd="0" presId="urn:microsoft.com/office/officeart/2005/8/layout/hProcess4"/>
    <dgm:cxn modelId="{61C07A26-8036-46E1-ABAB-17AE62117422}" type="presOf" srcId="{785EF086-9106-4916-AE76-3E7B95BC43D5}" destId="{6B3C3EC6-B577-4E34-808A-12F0D8747E04}" srcOrd="0" destOrd="0" presId="urn:microsoft.com/office/officeart/2005/8/layout/hProcess4"/>
    <dgm:cxn modelId="{68D8C92D-A7AE-4ABD-AB60-00689B95DBC8}" type="presOf" srcId="{C4C4A0E4-9ECF-4AF5-9BAD-1B63847B5FC2}" destId="{7DB6E33E-9C18-4D9E-A14E-1F74AA2456EB}" srcOrd="0" destOrd="0" presId="urn:microsoft.com/office/officeart/2005/8/layout/hProcess4"/>
    <dgm:cxn modelId="{A5A00836-9D8E-46E3-8DE3-9717BC734972}" srcId="{8F271964-B6ED-40CB-9ED5-01437ACADFC3}" destId="{8A0C3943-06DD-4D20-A215-E542A947B0D4}" srcOrd="0" destOrd="0" parTransId="{E9AF7B09-EF86-405E-9E62-0230F800B92F}" sibTransId="{31D8117C-2BC8-415D-A4A8-BE9C29A991FF}"/>
    <dgm:cxn modelId="{11BEE93A-791F-4A9E-BDFE-238ADA8C6442}" type="presOf" srcId="{182E7E5A-2E54-49D4-B78D-B97BF68355A2}" destId="{7DB6E33E-9C18-4D9E-A14E-1F74AA2456EB}" srcOrd="0" destOrd="1" presId="urn:microsoft.com/office/officeart/2005/8/layout/hProcess4"/>
    <dgm:cxn modelId="{3F4C9E5D-7EA0-4292-87DD-6136031355BB}" type="presOf" srcId="{1026F9AE-3216-42B0-91BA-F5FCA36A1657}" destId="{6F7DFE1E-4725-4288-B981-6C99E286B27B}" srcOrd="1" destOrd="1" presId="urn:microsoft.com/office/officeart/2005/8/layout/hProcess4"/>
    <dgm:cxn modelId="{41551F61-34D3-4BC3-A26E-C04238B29E61}" srcId="{31971AEF-652D-452F-A502-41D253E75F89}" destId="{785EF086-9106-4916-AE76-3E7B95BC43D5}" srcOrd="0" destOrd="0" parTransId="{54F2D156-BFEE-4F47-A701-4B08ABD6CE6D}" sibTransId="{ABD85060-6EDD-4F65-A19C-9AC7A4F67E36}"/>
    <dgm:cxn modelId="{C2461145-2906-47AB-BCFE-9E4408595A3D}" type="presOf" srcId="{9962B464-7915-4D07-9D2B-5C6FB8A2BFBA}" destId="{D1D1EE4D-B432-497A-AFE3-F34382C05A51}" srcOrd="0" destOrd="0" presId="urn:microsoft.com/office/officeart/2005/8/layout/hProcess4"/>
    <dgm:cxn modelId="{38722E4C-27DF-4462-B12C-49E8DC381D26}" type="presOf" srcId="{182E7E5A-2E54-49D4-B78D-B97BF68355A2}" destId="{3ED92FBA-17EB-4FD9-91FD-09DD3256C9DD}" srcOrd="1" destOrd="1" presId="urn:microsoft.com/office/officeart/2005/8/layout/hProcess4"/>
    <dgm:cxn modelId="{4314C54D-9C29-4A2D-A873-00BC4E593274}" srcId="{6425355A-D595-41F1-9CFD-90B4F3A330F3}" destId="{1026F9AE-3216-42B0-91BA-F5FCA36A1657}" srcOrd="1" destOrd="0" parTransId="{F2FA6BA1-75C9-4BD1-A3D8-31E1218EEE04}" sibTransId="{0DBD2D07-1E34-44A8-A44D-EF2BBF518E7E}"/>
    <dgm:cxn modelId="{434D354E-F57C-48BB-A1A4-5A43C7EF3260}" type="presOf" srcId="{AA0510A1-EFA5-4620-8B76-EC1ECB9C27BB}" destId="{25EBCB1C-603E-4555-BC05-200C081D15E7}" srcOrd="1" destOrd="1" presId="urn:microsoft.com/office/officeart/2005/8/layout/hProcess4"/>
    <dgm:cxn modelId="{1D31EA75-13CF-4826-81A4-8F161EDE64FF}" srcId="{6425355A-D595-41F1-9CFD-90B4F3A330F3}" destId="{37FBF16F-9F87-41E9-A3B9-41BD2D831B39}" srcOrd="0" destOrd="0" parTransId="{3435423B-6501-4B1E-B569-8D1FB703D9C8}" sibTransId="{516884FE-0B0E-4B45-BDFB-E9E4F8D9D558}"/>
    <dgm:cxn modelId="{53E54C57-435C-4B9F-9AE2-41DF3181AC1C}" type="presOf" srcId="{8F271964-B6ED-40CB-9ED5-01437ACADFC3}" destId="{F740CB02-B282-4744-A66B-B24D693451F4}" srcOrd="0" destOrd="0" presId="urn:microsoft.com/office/officeart/2005/8/layout/hProcess4"/>
    <dgm:cxn modelId="{785D6E5A-4B4D-4446-9D0E-3B7C6F836491}" srcId="{31971AEF-652D-452F-A502-41D253E75F89}" destId="{8F271964-B6ED-40CB-9ED5-01437ACADFC3}" srcOrd="1" destOrd="0" parTransId="{16D010C3-B597-40DE-A8AD-6559771C7E0F}" sibTransId="{9962B464-7915-4D07-9D2B-5C6FB8A2BFBA}"/>
    <dgm:cxn modelId="{57DB6B80-FF04-41F3-A22B-9D16C971D768}" type="presOf" srcId="{6425355A-D595-41F1-9CFD-90B4F3A330F3}" destId="{614DDD75-1F0E-4647-B692-B9CA46F3CAF5}" srcOrd="0" destOrd="0" presId="urn:microsoft.com/office/officeart/2005/8/layout/hProcess4"/>
    <dgm:cxn modelId="{6322368A-0688-4DDE-B182-39713ED4F015}" srcId="{A061FFD0-31AA-4B9F-A1B1-4CDD27C6C24E}" destId="{AB2C187C-884D-4314-8A18-B74F5C3ED7D2}" srcOrd="2" destOrd="0" parTransId="{2900E409-3089-4770-808C-5AA4F0A783F8}" sibTransId="{913CE68C-DAF8-466E-BBCE-535F2E38A0B0}"/>
    <dgm:cxn modelId="{BE2F9F8A-79BF-4C53-947D-C2D87D272EC8}" type="presOf" srcId="{1026F9AE-3216-42B0-91BA-F5FCA36A1657}" destId="{5D342D34-444C-4FD2-B2BA-B856D17D14C8}" srcOrd="0" destOrd="1" presId="urn:microsoft.com/office/officeart/2005/8/layout/hProcess4"/>
    <dgm:cxn modelId="{1404BC8C-C006-49C5-818A-A806921389D1}" type="presOf" srcId="{8A0C3943-06DD-4D20-A215-E542A947B0D4}" destId="{25EBCB1C-603E-4555-BC05-200C081D15E7}" srcOrd="1" destOrd="0" presId="urn:microsoft.com/office/officeart/2005/8/layout/hProcess4"/>
    <dgm:cxn modelId="{393BEB8D-C925-4ED5-82FF-958D56358E6E}" type="presOf" srcId="{DF21A641-8F2C-4886-93C4-0A17B5D401BB}" destId="{9D4FA5DF-E41E-466B-862D-14598EDE3ED0}" srcOrd="1" destOrd="1" presId="urn:microsoft.com/office/officeart/2005/8/layout/hProcess4"/>
    <dgm:cxn modelId="{54DCBE92-6393-4D34-A521-382E55525E7C}" type="presOf" srcId="{31971AEF-652D-452F-A502-41D253E75F89}" destId="{20E3A14F-8C28-4A00-9BEF-EA4248AE02B0}" srcOrd="0" destOrd="0" presId="urn:microsoft.com/office/officeart/2005/8/layout/hProcess4"/>
    <dgm:cxn modelId="{3154B899-2235-40F2-B60C-5A7934E948C1}" type="presOf" srcId="{C4C4A0E4-9ECF-4AF5-9BAD-1B63847B5FC2}" destId="{3ED92FBA-17EB-4FD9-91FD-09DD3256C9DD}" srcOrd="1" destOrd="0" presId="urn:microsoft.com/office/officeart/2005/8/layout/hProcess4"/>
    <dgm:cxn modelId="{920DAFAA-06C8-4549-8276-40EA91C870C5}" srcId="{31971AEF-652D-452F-A502-41D253E75F89}" destId="{A061FFD0-31AA-4B9F-A1B1-4CDD27C6C24E}" srcOrd="3" destOrd="0" parTransId="{E3EA19AA-DDB9-4438-B9F3-33F6051115B7}" sibTransId="{14835868-1F70-4AFF-8A60-F12C345449DE}"/>
    <dgm:cxn modelId="{8BC95BAC-FD37-4209-9D40-80C9BD5D1802}" srcId="{8F271964-B6ED-40CB-9ED5-01437ACADFC3}" destId="{6083827E-883E-4697-B678-0089160CB6B4}" srcOrd="2" destOrd="0" parTransId="{95FFDE34-8B89-477F-89CD-3EAE4E9336BD}" sibTransId="{486D8189-3414-4CE7-A1C3-A9E6DFA6EA41}"/>
    <dgm:cxn modelId="{EE64E4AD-7750-4A0F-9B47-C85CDA4C62DC}" srcId="{785EF086-9106-4916-AE76-3E7B95BC43D5}" destId="{394654C8-2E15-499E-928F-554CD7EA0CF0}" srcOrd="0" destOrd="0" parTransId="{FADABB57-617B-4B8B-A220-8957C41D22F0}" sibTransId="{6DAFE206-63B3-4767-98B0-EA1C915791E7}"/>
    <dgm:cxn modelId="{961E01AE-409C-454B-BC63-2528F378DD7E}" srcId="{A061FFD0-31AA-4B9F-A1B1-4CDD27C6C24E}" destId="{C4C4A0E4-9ECF-4AF5-9BAD-1B63847B5FC2}" srcOrd="0" destOrd="0" parTransId="{BF3674AF-A0C1-4710-BF0E-EE8E40A150FB}" sibTransId="{0781F4D6-B6D0-4221-8587-802887DAFAF2}"/>
    <dgm:cxn modelId="{F8F870B0-544E-4E1A-AADD-0D8C927FF1DF}" type="presOf" srcId="{AB2C187C-884D-4314-8A18-B74F5C3ED7D2}" destId="{7DB6E33E-9C18-4D9E-A14E-1F74AA2456EB}" srcOrd="0" destOrd="2" presId="urn:microsoft.com/office/officeart/2005/8/layout/hProcess4"/>
    <dgm:cxn modelId="{CCC2CFB2-2768-4E61-A210-3D92CE3671B0}" srcId="{785EF086-9106-4916-AE76-3E7B95BC43D5}" destId="{DF21A641-8F2C-4886-93C4-0A17B5D401BB}" srcOrd="1" destOrd="0" parTransId="{6477C6BD-4C7F-4489-A08C-C3A778FE3FEE}" sibTransId="{42CAF14D-5530-4B38-9B4D-23125E95F580}"/>
    <dgm:cxn modelId="{75AED5B4-2ECA-479E-A2F3-CDFC8F1D60C1}" type="presOf" srcId="{37FBF16F-9F87-41E9-A3B9-41BD2D831B39}" destId="{5D342D34-444C-4FD2-B2BA-B856D17D14C8}" srcOrd="0" destOrd="0" presId="urn:microsoft.com/office/officeart/2005/8/layout/hProcess4"/>
    <dgm:cxn modelId="{2EF9BDB9-6D30-458C-B7F1-E826BB8E1E53}" type="presOf" srcId="{ABD85060-6EDD-4F65-A19C-9AC7A4F67E36}" destId="{C9914489-C0E7-44FB-8358-3B4FCED0E499}" srcOrd="0" destOrd="0" presId="urn:microsoft.com/office/officeart/2005/8/layout/hProcess4"/>
    <dgm:cxn modelId="{653310BA-332E-4F2B-9B20-56F17F8641D3}" type="presOf" srcId="{DF21A641-8F2C-4886-93C4-0A17B5D401BB}" destId="{F6203011-5DFE-4C33-A5A4-5BED6422974B}" srcOrd="0" destOrd="1" presId="urn:microsoft.com/office/officeart/2005/8/layout/hProcess4"/>
    <dgm:cxn modelId="{6EFDE1C0-B753-4F8E-893A-E2AE1F911B6E}" type="presOf" srcId="{A061FFD0-31AA-4B9F-A1B1-4CDD27C6C24E}" destId="{72291141-3A38-4AEA-832D-87DBCB57DB0D}" srcOrd="0" destOrd="0" presId="urn:microsoft.com/office/officeart/2005/8/layout/hProcess4"/>
    <dgm:cxn modelId="{BC11F0C2-4BEB-4F8B-B7B3-A28B748DF8AD}" type="presOf" srcId="{6083827E-883E-4697-B678-0089160CB6B4}" destId="{3F56E3F7-029C-48BE-B3DB-994105A75EB2}" srcOrd="0" destOrd="2" presId="urn:microsoft.com/office/officeart/2005/8/layout/hProcess4"/>
    <dgm:cxn modelId="{A38258C4-AE43-4847-B084-7D88B2D8C7E5}" type="presOf" srcId="{D8084293-DCE5-4E1D-BF64-D35938F394C2}" destId="{3AA0A3E9-256C-425C-B444-4263FFA8D819}" srcOrd="0" destOrd="0" presId="urn:microsoft.com/office/officeart/2005/8/layout/hProcess4"/>
    <dgm:cxn modelId="{A5100ECA-A48A-4D34-A61A-B723C1C9E786}" srcId="{A061FFD0-31AA-4B9F-A1B1-4CDD27C6C24E}" destId="{182E7E5A-2E54-49D4-B78D-B97BF68355A2}" srcOrd="1" destOrd="0" parTransId="{2672CE04-4398-41F0-B6E3-A809FAA91004}" sibTransId="{1DD123E9-C749-4A23-8F89-DC4EE6BFE536}"/>
    <dgm:cxn modelId="{768DF1D2-F801-43FA-A3CF-AFFBC7E5789B}" type="presOf" srcId="{8A0C3943-06DD-4D20-A215-E542A947B0D4}" destId="{3F56E3F7-029C-48BE-B3DB-994105A75EB2}" srcOrd="0" destOrd="0" presId="urn:microsoft.com/office/officeart/2005/8/layout/hProcess4"/>
    <dgm:cxn modelId="{5BBC94D7-AA7D-4D15-AE51-3695B6EE3EDA}" type="presOf" srcId="{AB2C187C-884D-4314-8A18-B74F5C3ED7D2}" destId="{3ED92FBA-17EB-4FD9-91FD-09DD3256C9DD}" srcOrd="1" destOrd="2" presId="urn:microsoft.com/office/officeart/2005/8/layout/hProcess4"/>
    <dgm:cxn modelId="{116502DF-B806-4C46-BF8A-2B316B0B1AA5}" type="presOf" srcId="{394654C8-2E15-499E-928F-554CD7EA0CF0}" destId="{F6203011-5DFE-4C33-A5A4-5BED6422974B}" srcOrd="0" destOrd="0" presId="urn:microsoft.com/office/officeart/2005/8/layout/hProcess4"/>
    <dgm:cxn modelId="{0294FFDF-634D-43D6-BB00-4D8B4C3451BF}" type="presOf" srcId="{AA0510A1-EFA5-4620-8B76-EC1ECB9C27BB}" destId="{3F56E3F7-029C-48BE-B3DB-994105A75EB2}" srcOrd="0" destOrd="1" presId="urn:microsoft.com/office/officeart/2005/8/layout/hProcess4"/>
    <dgm:cxn modelId="{45AB2AEA-861A-47E5-BE0D-09E6373C5D65}" srcId="{31971AEF-652D-452F-A502-41D253E75F89}" destId="{6425355A-D595-41F1-9CFD-90B4F3A330F3}" srcOrd="2" destOrd="0" parTransId="{0927F389-5A77-4153-B3E6-BC7E2DA5AA96}" sibTransId="{D8084293-DCE5-4E1D-BF64-D35938F394C2}"/>
    <dgm:cxn modelId="{1C8C83FA-E1CB-4EB5-8D66-93EABC39DC11}" srcId="{8F271964-B6ED-40CB-9ED5-01437ACADFC3}" destId="{AA0510A1-EFA5-4620-8B76-EC1ECB9C27BB}" srcOrd="1" destOrd="0" parTransId="{177B50D9-2920-4D0D-A706-3FAB82A73273}" sibTransId="{43FF6715-213D-47F2-B331-212CAE4D0D36}"/>
    <dgm:cxn modelId="{BC33D983-6E43-4396-83DF-913B460F9E8D}" type="presParOf" srcId="{20E3A14F-8C28-4A00-9BEF-EA4248AE02B0}" destId="{8CA590A7-3C5E-402F-B227-FF701EBF2632}" srcOrd="0" destOrd="0" presId="urn:microsoft.com/office/officeart/2005/8/layout/hProcess4"/>
    <dgm:cxn modelId="{E9E19623-8F21-4F1C-AAE8-2705888B7BBC}" type="presParOf" srcId="{20E3A14F-8C28-4A00-9BEF-EA4248AE02B0}" destId="{E9D3FAA4-80EF-47E1-9707-A70FB7F08F37}" srcOrd="1" destOrd="0" presId="urn:microsoft.com/office/officeart/2005/8/layout/hProcess4"/>
    <dgm:cxn modelId="{61DC3FCA-22D7-43D9-AA69-DD489BE9D900}" type="presParOf" srcId="{20E3A14F-8C28-4A00-9BEF-EA4248AE02B0}" destId="{1713FEBA-B048-4034-9640-81AB37C64489}" srcOrd="2" destOrd="0" presId="urn:microsoft.com/office/officeart/2005/8/layout/hProcess4"/>
    <dgm:cxn modelId="{2BE1B3BC-4FF9-4835-AE10-CE96BAE8AC08}" type="presParOf" srcId="{1713FEBA-B048-4034-9640-81AB37C64489}" destId="{B3024DF1-F83F-4AFB-9CE7-127DA3B14510}" srcOrd="0" destOrd="0" presId="urn:microsoft.com/office/officeart/2005/8/layout/hProcess4"/>
    <dgm:cxn modelId="{6264FE9E-633D-49C2-BACE-3CB0975B1CD0}" type="presParOf" srcId="{B3024DF1-F83F-4AFB-9CE7-127DA3B14510}" destId="{5E1BAEAE-C28A-47F3-8C3D-5A5306F0D0FF}" srcOrd="0" destOrd="0" presId="urn:microsoft.com/office/officeart/2005/8/layout/hProcess4"/>
    <dgm:cxn modelId="{9450C77C-6B9A-40DF-A5C3-0C08A8A5DC9C}" type="presParOf" srcId="{B3024DF1-F83F-4AFB-9CE7-127DA3B14510}" destId="{F6203011-5DFE-4C33-A5A4-5BED6422974B}" srcOrd="1" destOrd="0" presId="urn:microsoft.com/office/officeart/2005/8/layout/hProcess4"/>
    <dgm:cxn modelId="{EDE47D12-7DF8-43A0-8934-214E2E5297F0}" type="presParOf" srcId="{B3024DF1-F83F-4AFB-9CE7-127DA3B14510}" destId="{9D4FA5DF-E41E-466B-862D-14598EDE3ED0}" srcOrd="2" destOrd="0" presId="urn:microsoft.com/office/officeart/2005/8/layout/hProcess4"/>
    <dgm:cxn modelId="{6BB54D58-F8C2-4BA3-A1D9-FF479F7DCC53}" type="presParOf" srcId="{B3024DF1-F83F-4AFB-9CE7-127DA3B14510}" destId="{6B3C3EC6-B577-4E34-808A-12F0D8747E04}" srcOrd="3" destOrd="0" presId="urn:microsoft.com/office/officeart/2005/8/layout/hProcess4"/>
    <dgm:cxn modelId="{8FF3D7C9-7A40-47EA-8B13-0CB452B8B1B4}" type="presParOf" srcId="{B3024DF1-F83F-4AFB-9CE7-127DA3B14510}" destId="{A98E0D96-7C2E-42E3-92FC-FC319F36B9A6}" srcOrd="4" destOrd="0" presId="urn:microsoft.com/office/officeart/2005/8/layout/hProcess4"/>
    <dgm:cxn modelId="{DDD1AC6D-1156-4BEA-8F53-5172C1AB031A}" type="presParOf" srcId="{1713FEBA-B048-4034-9640-81AB37C64489}" destId="{C9914489-C0E7-44FB-8358-3B4FCED0E499}" srcOrd="1" destOrd="0" presId="urn:microsoft.com/office/officeart/2005/8/layout/hProcess4"/>
    <dgm:cxn modelId="{A43F839F-8C23-44B6-A030-7D3472AAA93E}" type="presParOf" srcId="{1713FEBA-B048-4034-9640-81AB37C64489}" destId="{246B7B2E-1B78-4EC3-A276-D524A06E1B8F}" srcOrd="2" destOrd="0" presId="urn:microsoft.com/office/officeart/2005/8/layout/hProcess4"/>
    <dgm:cxn modelId="{AE3B5077-BD4D-4061-83BA-EF10AB1635A6}" type="presParOf" srcId="{246B7B2E-1B78-4EC3-A276-D524A06E1B8F}" destId="{891D0250-ECC0-4AC4-8AA7-CFB6885A2266}" srcOrd="0" destOrd="0" presId="urn:microsoft.com/office/officeart/2005/8/layout/hProcess4"/>
    <dgm:cxn modelId="{E5D07F0F-089F-4DA0-8F14-D8FAF0606E0B}" type="presParOf" srcId="{246B7B2E-1B78-4EC3-A276-D524A06E1B8F}" destId="{3F56E3F7-029C-48BE-B3DB-994105A75EB2}" srcOrd="1" destOrd="0" presId="urn:microsoft.com/office/officeart/2005/8/layout/hProcess4"/>
    <dgm:cxn modelId="{4DC91EBD-FDEC-43E9-A072-8DC7261AF350}" type="presParOf" srcId="{246B7B2E-1B78-4EC3-A276-D524A06E1B8F}" destId="{25EBCB1C-603E-4555-BC05-200C081D15E7}" srcOrd="2" destOrd="0" presId="urn:microsoft.com/office/officeart/2005/8/layout/hProcess4"/>
    <dgm:cxn modelId="{68665ED1-BB73-4E3A-A85A-EC77F7B11F35}" type="presParOf" srcId="{246B7B2E-1B78-4EC3-A276-D524A06E1B8F}" destId="{F740CB02-B282-4744-A66B-B24D693451F4}" srcOrd="3" destOrd="0" presId="urn:microsoft.com/office/officeart/2005/8/layout/hProcess4"/>
    <dgm:cxn modelId="{4ECA0CD1-1370-41AB-9230-9CC476FB7AB7}" type="presParOf" srcId="{246B7B2E-1B78-4EC3-A276-D524A06E1B8F}" destId="{269D4E33-AB8A-421B-B9DA-C6DE1E160508}" srcOrd="4" destOrd="0" presId="urn:microsoft.com/office/officeart/2005/8/layout/hProcess4"/>
    <dgm:cxn modelId="{2D449F09-9047-4580-BCD3-B017B0D32A5D}" type="presParOf" srcId="{1713FEBA-B048-4034-9640-81AB37C64489}" destId="{D1D1EE4D-B432-497A-AFE3-F34382C05A51}" srcOrd="3" destOrd="0" presId="urn:microsoft.com/office/officeart/2005/8/layout/hProcess4"/>
    <dgm:cxn modelId="{DBD9051F-C8DF-4ACC-BAC6-DF31A9AEAE33}" type="presParOf" srcId="{1713FEBA-B048-4034-9640-81AB37C64489}" destId="{8D3A2701-6D2A-4AE4-9E89-6467B46403B6}" srcOrd="4" destOrd="0" presId="urn:microsoft.com/office/officeart/2005/8/layout/hProcess4"/>
    <dgm:cxn modelId="{AF76C58A-42BE-480A-96CD-6A3F5F991EBA}" type="presParOf" srcId="{8D3A2701-6D2A-4AE4-9E89-6467B46403B6}" destId="{6EE92450-7DC8-4662-91B2-5B2F0AEFFF7E}" srcOrd="0" destOrd="0" presId="urn:microsoft.com/office/officeart/2005/8/layout/hProcess4"/>
    <dgm:cxn modelId="{759EDCDF-51CA-4785-AF6A-27FB2368E9F8}" type="presParOf" srcId="{8D3A2701-6D2A-4AE4-9E89-6467B46403B6}" destId="{5D342D34-444C-4FD2-B2BA-B856D17D14C8}" srcOrd="1" destOrd="0" presId="urn:microsoft.com/office/officeart/2005/8/layout/hProcess4"/>
    <dgm:cxn modelId="{3C070C19-8995-460F-9B89-8D694D69A2E1}" type="presParOf" srcId="{8D3A2701-6D2A-4AE4-9E89-6467B46403B6}" destId="{6F7DFE1E-4725-4288-B981-6C99E286B27B}" srcOrd="2" destOrd="0" presId="urn:microsoft.com/office/officeart/2005/8/layout/hProcess4"/>
    <dgm:cxn modelId="{2059F634-107C-4A4A-A75F-F0403AE3B319}" type="presParOf" srcId="{8D3A2701-6D2A-4AE4-9E89-6467B46403B6}" destId="{614DDD75-1F0E-4647-B692-B9CA46F3CAF5}" srcOrd="3" destOrd="0" presId="urn:microsoft.com/office/officeart/2005/8/layout/hProcess4"/>
    <dgm:cxn modelId="{FA474436-9F43-4065-9BA3-DA4C964DF000}" type="presParOf" srcId="{8D3A2701-6D2A-4AE4-9E89-6467B46403B6}" destId="{4EB0CFFB-00AF-4BCF-B670-61C09F9F6401}" srcOrd="4" destOrd="0" presId="urn:microsoft.com/office/officeart/2005/8/layout/hProcess4"/>
    <dgm:cxn modelId="{53DB7F1E-2122-4DDD-8E3C-B001DD723033}" type="presParOf" srcId="{1713FEBA-B048-4034-9640-81AB37C64489}" destId="{3AA0A3E9-256C-425C-B444-4263FFA8D819}" srcOrd="5" destOrd="0" presId="urn:microsoft.com/office/officeart/2005/8/layout/hProcess4"/>
    <dgm:cxn modelId="{834E0DEE-B9E6-4602-9228-8ACE91A76CD8}" type="presParOf" srcId="{1713FEBA-B048-4034-9640-81AB37C64489}" destId="{DCD91965-E886-451A-A2AC-BAE2FBB7960E}" srcOrd="6" destOrd="0" presId="urn:microsoft.com/office/officeart/2005/8/layout/hProcess4"/>
    <dgm:cxn modelId="{AC301AED-C991-40D6-A5AE-EB3FE130E1BC}" type="presParOf" srcId="{DCD91965-E886-451A-A2AC-BAE2FBB7960E}" destId="{2294E801-603F-4833-B74B-22CBCDDC62C8}" srcOrd="0" destOrd="0" presId="urn:microsoft.com/office/officeart/2005/8/layout/hProcess4"/>
    <dgm:cxn modelId="{0B2522CB-E315-4292-A609-761772A61654}" type="presParOf" srcId="{DCD91965-E886-451A-A2AC-BAE2FBB7960E}" destId="{7DB6E33E-9C18-4D9E-A14E-1F74AA2456EB}" srcOrd="1" destOrd="0" presId="urn:microsoft.com/office/officeart/2005/8/layout/hProcess4"/>
    <dgm:cxn modelId="{978EDC41-ECA4-4878-B42A-5E91A5FE007D}" type="presParOf" srcId="{DCD91965-E886-451A-A2AC-BAE2FBB7960E}" destId="{3ED92FBA-17EB-4FD9-91FD-09DD3256C9DD}" srcOrd="2" destOrd="0" presId="urn:microsoft.com/office/officeart/2005/8/layout/hProcess4"/>
    <dgm:cxn modelId="{45FCAF08-BD9E-4C1F-A5E8-A16EA61AC85C}" type="presParOf" srcId="{DCD91965-E886-451A-A2AC-BAE2FBB7960E}" destId="{72291141-3A38-4AEA-832D-87DBCB57DB0D}" srcOrd="3" destOrd="0" presId="urn:microsoft.com/office/officeart/2005/8/layout/hProcess4"/>
    <dgm:cxn modelId="{D194652A-B5AA-4490-9D18-2A99C02682C0}" type="presParOf" srcId="{DCD91965-E886-451A-A2AC-BAE2FBB7960E}" destId="{C1AEB8E9-04CC-45F7-AE55-AB4D89E62E4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03011-5DFE-4C33-A5A4-5BED6422974B}">
      <dsp:nvSpPr>
        <dsp:cNvPr id="0" name=""/>
        <dsp:cNvSpPr/>
      </dsp:nvSpPr>
      <dsp:spPr>
        <a:xfrm>
          <a:off x="2657" y="1369864"/>
          <a:ext cx="1953961" cy="161160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noProof="0" dirty="0"/>
            <a:t>Context</a:t>
          </a:r>
        </a:p>
        <a:p>
          <a:pPr marL="171450" lvl="1" indent="-171450" algn="l" defTabSz="844550">
            <a:lnSpc>
              <a:spcPct val="90000"/>
            </a:lnSpc>
            <a:spcBef>
              <a:spcPct val="0"/>
            </a:spcBef>
            <a:spcAft>
              <a:spcPct val="15000"/>
            </a:spcAft>
            <a:buChar char="•"/>
          </a:pPr>
          <a:r>
            <a:rPr lang="en-GB" sz="1900" kern="1200" noProof="0" dirty="0"/>
            <a:t>Objective</a:t>
          </a:r>
        </a:p>
      </dsp:txBody>
      <dsp:txXfrm>
        <a:off x="39745" y="1406952"/>
        <a:ext cx="1879785" cy="1192088"/>
      </dsp:txXfrm>
    </dsp:sp>
    <dsp:sp modelId="{C9914489-C0E7-44FB-8358-3B4FCED0E499}">
      <dsp:nvSpPr>
        <dsp:cNvPr id="0" name=""/>
        <dsp:cNvSpPr/>
      </dsp:nvSpPr>
      <dsp:spPr>
        <a:xfrm>
          <a:off x="1056099" y="1417880"/>
          <a:ext cx="2615559" cy="2615559"/>
        </a:xfrm>
        <a:prstGeom prst="leftCircularArrow">
          <a:avLst>
            <a:gd name="adj1" fmla="val 3191"/>
            <a:gd name="adj2" fmla="val 393008"/>
            <a:gd name="adj3" fmla="val 2168519"/>
            <a:gd name="adj4" fmla="val 9024489"/>
            <a:gd name="adj5" fmla="val 3723"/>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B3C3EC6-B577-4E34-808A-12F0D8747E04}">
      <dsp:nvSpPr>
        <dsp:cNvPr id="0" name=""/>
        <dsp:cNvSpPr/>
      </dsp:nvSpPr>
      <dsp:spPr>
        <a:xfrm>
          <a:off x="436871" y="2636128"/>
          <a:ext cx="1736854" cy="69068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fr-FR" sz="2400" kern="1200" dirty="0"/>
            <a:t>Introduction</a:t>
          </a:r>
        </a:p>
      </dsp:txBody>
      <dsp:txXfrm>
        <a:off x="457101" y="2656358"/>
        <a:ext cx="1696394" cy="650229"/>
      </dsp:txXfrm>
    </dsp:sp>
    <dsp:sp modelId="{3F56E3F7-029C-48BE-B3DB-994105A75EB2}">
      <dsp:nvSpPr>
        <dsp:cNvPr id="0" name=""/>
        <dsp:cNvSpPr/>
      </dsp:nvSpPr>
      <dsp:spPr>
        <a:xfrm>
          <a:off x="2571141" y="1369864"/>
          <a:ext cx="2549353" cy="161160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noProof="0" dirty="0"/>
            <a:t>Literature Review</a:t>
          </a:r>
        </a:p>
        <a:p>
          <a:pPr marL="171450" lvl="1" indent="-171450" algn="l" defTabSz="844550">
            <a:lnSpc>
              <a:spcPct val="90000"/>
            </a:lnSpc>
            <a:spcBef>
              <a:spcPct val="0"/>
            </a:spcBef>
            <a:spcAft>
              <a:spcPct val="15000"/>
            </a:spcAft>
            <a:buChar char="•"/>
          </a:pPr>
          <a:r>
            <a:rPr lang="en-GB" sz="1900" kern="1200" noProof="0" dirty="0"/>
            <a:t>Selected Architecture</a:t>
          </a:r>
        </a:p>
        <a:p>
          <a:pPr marL="171450" lvl="1" indent="-171450" algn="l" defTabSz="844550">
            <a:lnSpc>
              <a:spcPct val="90000"/>
            </a:lnSpc>
            <a:spcBef>
              <a:spcPct val="0"/>
            </a:spcBef>
            <a:spcAft>
              <a:spcPct val="15000"/>
            </a:spcAft>
            <a:buChar char="•"/>
          </a:pPr>
          <a:r>
            <a:rPr lang="en-GB" sz="1900" kern="1200" noProof="0" dirty="0"/>
            <a:t>Training and Results</a:t>
          </a:r>
        </a:p>
      </dsp:txBody>
      <dsp:txXfrm>
        <a:off x="2608229" y="1752297"/>
        <a:ext cx="2475177" cy="1192088"/>
      </dsp:txXfrm>
    </dsp:sp>
    <dsp:sp modelId="{D1D1EE4D-B432-497A-AFE3-F34382C05A51}">
      <dsp:nvSpPr>
        <dsp:cNvPr id="0" name=""/>
        <dsp:cNvSpPr/>
      </dsp:nvSpPr>
      <dsp:spPr>
        <a:xfrm>
          <a:off x="3904557" y="249123"/>
          <a:ext cx="2887296" cy="2887296"/>
        </a:xfrm>
        <a:prstGeom prst="circularArrow">
          <a:avLst>
            <a:gd name="adj1" fmla="val 2891"/>
            <a:gd name="adj2" fmla="val 353513"/>
            <a:gd name="adj3" fmla="val 19470977"/>
            <a:gd name="adj4" fmla="val 12575511"/>
            <a:gd name="adj5" fmla="val 3372"/>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40CB02-B282-4744-A66B-B24D693451F4}">
      <dsp:nvSpPr>
        <dsp:cNvPr id="0" name=""/>
        <dsp:cNvSpPr/>
      </dsp:nvSpPr>
      <dsp:spPr>
        <a:xfrm>
          <a:off x="3303051" y="1024519"/>
          <a:ext cx="1736854" cy="690689"/>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fr-FR" sz="2400" kern="1200" dirty="0"/>
            <a:t>Part1</a:t>
          </a:r>
        </a:p>
      </dsp:txBody>
      <dsp:txXfrm>
        <a:off x="3323281" y="1044749"/>
        <a:ext cx="1696394" cy="650229"/>
      </dsp:txXfrm>
    </dsp:sp>
    <dsp:sp modelId="{5D342D34-444C-4FD2-B2BA-B856D17D14C8}">
      <dsp:nvSpPr>
        <dsp:cNvPr id="0" name=""/>
        <dsp:cNvSpPr/>
      </dsp:nvSpPr>
      <dsp:spPr>
        <a:xfrm>
          <a:off x="5517911" y="1369864"/>
          <a:ext cx="2426546" cy="161160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noProof="0" dirty="0" err="1"/>
            <a:t>Caracteristics</a:t>
          </a:r>
          <a:r>
            <a:rPr lang="en-GB" sz="1900" kern="1200" noProof="0" dirty="0"/>
            <a:t> of the application</a:t>
          </a:r>
        </a:p>
        <a:p>
          <a:pPr marL="171450" lvl="1" indent="-171450" algn="l" defTabSz="844550">
            <a:lnSpc>
              <a:spcPct val="90000"/>
            </a:lnSpc>
            <a:spcBef>
              <a:spcPct val="0"/>
            </a:spcBef>
            <a:spcAft>
              <a:spcPct val="15000"/>
            </a:spcAft>
            <a:buChar char="•"/>
          </a:pPr>
          <a:r>
            <a:rPr lang="en-GB" sz="1900" kern="1200" noProof="0" dirty="0"/>
            <a:t>User Interface</a:t>
          </a:r>
        </a:p>
      </dsp:txBody>
      <dsp:txXfrm>
        <a:off x="5554999" y="1406952"/>
        <a:ext cx="2352370" cy="1192088"/>
      </dsp:txXfrm>
    </dsp:sp>
    <dsp:sp modelId="{3AA0A3E9-256C-425C-B444-4263FFA8D819}">
      <dsp:nvSpPr>
        <dsp:cNvPr id="0" name=""/>
        <dsp:cNvSpPr/>
      </dsp:nvSpPr>
      <dsp:spPr>
        <a:xfrm>
          <a:off x="6828533" y="1657105"/>
          <a:ext cx="2295273" cy="2295273"/>
        </a:xfrm>
        <a:prstGeom prst="leftCircularArrow">
          <a:avLst>
            <a:gd name="adj1" fmla="val 3636"/>
            <a:gd name="adj2" fmla="val 452620"/>
            <a:gd name="adj3" fmla="val 2228130"/>
            <a:gd name="adj4" fmla="val 9024489"/>
            <a:gd name="adj5" fmla="val 4242"/>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14DDD75-1F0E-4647-B692-B9CA46F3CAF5}">
      <dsp:nvSpPr>
        <dsp:cNvPr id="0" name=""/>
        <dsp:cNvSpPr/>
      </dsp:nvSpPr>
      <dsp:spPr>
        <a:xfrm>
          <a:off x="6188417" y="2636128"/>
          <a:ext cx="1736854" cy="690689"/>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fr-FR" sz="2400" kern="1200"/>
            <a:t>Part 2</a:t>
          </a:r>
          <a:endParaRPr lang="fr-FR" sz="2400" kern="1200" dirty="0"/>
        </a:p>
      </dsp:txBody>
      <dsp:txXfrm>
        <a:off x="6208647" y="2656358"/>
        <a:ext cx="1696394" cy="650229"/>
      </dsp:txXfrm>
    </dsp:sp>
    <dsp:sp modelId="{7DB6E33E-9C18-4D9E-A14E-1F74AA2456EB}">
      <dsp:nvSpPr>
        <dsp:cNvPr id="0" name=""/>
        <dsp:cNvSpPr/>
      </dsp:nvSpPr>
      <dsp:spPr>
        <a:xfrm>
          <a:off x="8341873" y="1369864"/>
          <a:ext cx="1953961" cy="161160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noProof="0" dirty="0"/>
            <a:t>Summary</a:t>
          </a:r>
        </a:p>
        <a:p>
          <a:pPr marL="171450" lvl="1" indent="-171450" algn="l" defTabSz="844550">
            <a:lnSpc>
              <a:spcPct val="90000"/>
            </a:lnSpc>
            <a:spcBef>
              <a:spcPct val="0"/>
            </a:spcBef>
            <a:spcAft>
              <a:spcPct val="15000"/>
            </a:spcAft>
            <a:buChar char="•"/>
          </a:pPr>
          <a:r>
            <a:rPr lang="en-GB" sz="1900" kern="1200" noProof="0" dirty="0"/>
            <a:t>Limitation</a:t>
          </a:r>
        </a:p>
        <a:p>
          <a:pPr marL="171450" lvl="1" indent="-171450" algn="l" defTabSz="844550">
            <a:lnSpc>
              <a:spcPct val="90000"/>
            </a:lnSpc>
            <a:spcBef>
              <a:spcPct val="0"/>
            </a:spcBef>
            <a:spcAft>
              <a:spcPct val="15000"/>
            </a:spcAft>
            <a:buChar char="•"/>
          </a:pPr>
          <a:r>
            <a:rPr lang="en-GB" sz="1900" kern="1200" noProof="0" dirty="0"/>
            <a:t>Perspectives</a:t>
          </a:r>
        </a:p>
      </dsp:txBody>
      <dsp:txXfrm>
        <a:off x="8378961" y="1752297"/>
        <a:ext cx="1879785" cy="1192088"/>
      </dsp:txXfrm>
    </dsp:sp>
    <dsp:sp modelId="{72291141-3A38-4AEA-832D-87DBCB57DB0D}">
      <dsp:nvSpPr>
        <dsp:cNvPr id="0" name=""/>
        <dsp:cNvSpPr/>
      </dsp:nvSpPr>
      <dsp:spPr>
        <a:xfrm>
          <a:off x="8776087" y="1024519"/>
          <a:ext cx="1736854" cy="690689"/>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fr-FR" sz="2400" kern="1200" dirty="0"/>
            <a:t>Conclusion</a:t>
          </a:r>
        </a:p>
      </dsp:txBody>
      <dsp:txXfrm>
        <a:off x="8796317" y="1044749"/>
        <a:ext cx="1696394" cy="6502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1E833-C46A-455F-80B2-99C0AD8C3682}" type="datetimeFigureOut">
              <a:rPr lang="fr-FR" smtClean="0"/>
              <a:t>25/03/2023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662D7-39DB-4850-A84A-045BA5A0A6BF}" type="slidenum">
              <a:rPr lang="fr-FR" smtClean="0"/>
              <a:t>‹#›</a:t>
            </a:fld>
            <a:endParaRPr lang="fr-FR"/>
          </a:p>
        </p:txBody>
      </p:sp>
    </p:spTree>
    <p:extLst>
      <p:ext uri="{BB962C8B-B14F-4D97-AF65-F5344CB8AC3E}">
        <p14:creationId xmlns:p14="http://schemas.microsoft.com/office/powerpoint/2010/main" val="3446658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9365-BC57-55F4-6C74-F00D1F54CF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F3B5C95A-5E89-C2FB-C89C-97A0E8835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EA20ED88-1F7B-46ED-EBDF-E35233A18A51}"/>
              </a:ext>
            </a:extLst>
          </p:cNvPr>
          <p:cNvSpPr>
            <a:spLocks noGrp="1"/>
          </p:cNvSpPr>
          <p:nvPr>
            <p:ph type="dt" sz="half" idx="10"/>
          </p:nvPr>
        </p:nvSpPr>
        <p:spPr/>
        <p:txBody>
          <a:bodyPr/>
          <a:lstStyle/>
          <a:p>
            <a:fld id="{1B7E78CC-9B99-48A6-8EA4-59F990ECFA22}" type="datetime1">
              <a:rPr lang="fr-FR" smtClean="0"/>
              <a:t>25/03/2023</a:t>
            </a:fld>
            <a:endParaRPr lang="fr-FR"/>
          </a:p>
        </p:txBody>
      </p:sp>
      <p:sp>
        <p:nvSpPr>
          <p:cNvPr id="5" name="Footer Placeholder 4">
            <a:extLst>
              <a:ext uri="{FF2B5EF4-FFF2-40B4-BE49-F238E27FC236}">
                <a16:creationId xmlns:a16="http://schemas.microsoft.com/office/drawing/2014/main" id="{D84E9676-7337-FB77-B14D-D3646822F74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55B74E3-5C9D-3161-F082-A7CFA313BF6D}"/>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272414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05B8-1C65-C2DF-5513-5531DC0A018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C2484C0-32A4-C7FD-5B29-0E01BA47C7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F06BAB2-949B-F919-9B94-E114D0471BB7}"/>
              </a:ext>
            </a:extLst>
          </p:cNvPr>
          <p:cNvSpPr>
            <a:spLocks noGrp="1"/>
          </p:cNvSpPr>
          <p:nvPr>
            <p:ph type="dt" sz="half" idx="10"/>
          </p:nvPr>
        </p:nvSpPr>
        <p:spPr/>
        <p:txBody>
          <a:bodyPr/>
          <a:lstStyle/>
          <a:p>
            <a:fld id="{477F187A-575A-4532-9236-049235DF2E9C}" type="datetime1">
              <a:rPr lang="fr-FR" smtClean="0"/>
              <a:t>25/03/2023</a:t>
            </a:fld>
            <a:endParaRPr lang="fr-FR"/>
          </a:p>
        </p:txBody>
      </p:sp>
      <p:sp>
        <p:nvSpPr>
          <p:cNvPr id="5" name="Footer Placeholder 4">
            <a:extLst>
              <a:ext uri="{FF2B5EF4-FFF2-40B4-BE49-F238E27FC236}">
                <a16:creationId xmlns:a16="http://schemas.microsoft.com/office/drawing/2014/main" id="{9ED1FFDB-25DC-C5E0-D713-FA56A397293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084ACFA-D3A7-1451-D3C9-B2138979F973}"/>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331722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34B09-0C6E-C654-EC80-E49EAA54D9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77DA7F4A-C2BB-2035-EA76-0781F732CF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62C5C98-5D82-5DA4-07CC-B21595089867}"/>
              </a:ext>
            </a:extLst>
          </p:cNvPr>
          <p:cNvSpPr>
            <a:spLocks noGrp="1"/>
          </p:cNvSpPr>
          <p:nvPr>
            <p:ph type="dt" sz="half" idx="10"/>
          </p:nvPr>
        </p:nvSpPr>
        <p:spPr/>
        <p:txBody>
          <a:bodyPr/>
          <a:lstStyle/>
          <a:p>
            <a:fld id="{3D1CAD80-1DDC-4791-B186-15F96E382A8C}" type="datetime1">
              <a:rPr lang="fr-FR" smtClean="0"/>
              <a:t>25/03/2023</a:t>
            </a:fld>
            <a:endParaRPr lang="fr-FR"/>
          </a:p>
        </p:txBody>
      </p:sp>
      <p:sp>
        <p:nvSpPr>
          <p:cNvPr id="5" name="Footer Placeholder 4">
            <a:extLst>
              <a:ext uri="{FF2B5EF4-FFF2-40B4-BE49-F238E27FC236}">
                <a16:creationId xmlns:a16="http://schemas.microsoft.com/office/drawing/2014/main" id="{12AF0F77-5E63-CA8F-657C-8427068D25D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6318B30-76EF-20FC-E5F6-834D4C98D250}"/>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215573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BB0B-F764-94AC-50D0-200FCEE9A70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F0CFD77-123C-C541-A7E0-A07E04D338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53E3429-D9FC-5E8F-0B27-742F92A0624D}"/>
              </a:ext>
            </a:extLst>
          </p:cNvPr>
          <p:cNvSpPr>
            <a:spLocks noGrp="1"/>
          </p:cNvSpPr>
          <p:nvPr>
            <p:ph type="dt" sz="half" idx="10"/>
          </p:nvPr>
        </p:nvSpPr>
        <p:spPr/>
        <p:txBody>
          <a:bodyPr/>
          <a:lstStyle/>
          <a:p>
            <a:fld id="{EC909CA5-8C90-4E2B-8E33-875067BC76D8}" type="datetime1">
              <a:rPr lang="fr-FR" smtClean="0"/>
              <a:t>25/03/2023</a:t>
            </a:fld>
            <a:endParaRPr lang="fr-FR"/>
          </a:p>
        </p:txBody>
      </p:sp>
      <p:sp>
        <p:nvSpPr>
          <p:cNvPr id="5" name="Footer Placeholder 4">
            <a:extLst>
              <a:ext uri="{FF2B5EF4-FFF2-40B4-BE49-F238E27FC236}">
                <a16:creationId xmlns:a16="http://schemas.microsoft.com/office/drawing/2014/main" id="{8AC33DC3-C655-C46A-3A9F-880093F431D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7BE36CF-93CC-B3A1-FD59-4B45AB96A75F}"/>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213946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7769-D55F-AC89-C835-A4082A6B3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6D3B2F8A-81BA-6940-8C77-BBA6461649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D27DDC-ABA2-11C3-3690-E5E2D63AF14E}"/>
              </a:ext>
            </a:extLst>
          </p:cNvPr>
          <p:cNvSpPr>
            <a:spLocks noGrp="1"/>
          </p:cNvSpPr>
          <p:nvPr>
            <p:ph type="dt" sz="half" idx="10"/>
          </p:nvPr>
        </p:nvSpPr>
        <p:spPr/>
        <p:txBody>
          <a:bodyPr/>
          <a:lstStyle/>
          <a:p>
            <a:fld id="{F3B483A0-8FB3-469B-88C7-EEF175FE1A26}" type="datetime1">
              <a:rPr lang="fr-FR" smtClean="0"/>
              <a:t>25/03/2023</a:t>
            </a:fld>
            <a:endParaRPr lang="fr-FR"/>
          </a:p>
        </p:txBody>
      </p:sp>
      <p:sp>
        <p:nvSpPr>
          <p:cNvPr id="5" name="Footer Placeholder 4">
            <a:extLst>
              <a:ext uri="{FF2B5EF4-FFF2-40B4-BE49-F238E27FC236}">
                <a16:creationId xmlns:a16="http://schemas.microsoft.com/office/drawing/2014/main" id="{8579C678-F1C7-C9DB-A51F-0C0F21A25C5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2D88FF3-780A-A22C-2EC2-2D54AE56A5EC}"/>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3772487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F3BC-B906-8D05-F55A-28A10EC6A78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9B947C9-460D-067E-766C-224135E136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BFDF76F2-F214-477B-F399-536AEF509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32A3E64B-2F17-F02E-0590-FA97E088FF66}"/>
              </a:ext>
            </a:extLst>
          </p:cNvPr>
          <p:cNvSpPr>
            <a:spLocks noGrp="1"/>
          </p:cNvSpPr>
          <p:nvPr>
            <p:ph type="dt" sz="half" idx="10"/>
          </p:nvPr>
        </p:nvSpPr>
        <p:spPr/>
        <p:txBody>
          <a:bodyPr/>
          <a:lstStyle/>
          <a:p>
            <a:fld id="{6386227F-7229-4102-B714-A7084676A0AD}" type="datetime1">
              <a:rPr lang="fr-FR" smtClean="0"/>
              <a:t>25/03/2023</a:t>
            </a:fld>
            <a:endParaRPr lang="fr-FR"/>
          </a:p>
        </p:txBody>
      </p:sp>
      <p:sp>
        <p:nvSpPr>
          <p:cNvPr id="6" name="Footer Placeholder 5">
            <a:extLst>
              <a:ext uri="{FF2B5EF4-FFF2-40B4-BE49-F238E27FC236}">
                <a16:creationId xmlns:a16="http://schemas.microsoft.com/office/drawing/2014/main" id="{AE55116D-3F04-E18E-4802-5828E0EAF52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2680674-0D2B-9458-EC3F-1BDC7A6F0C5D}"/>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398988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4FB1-189F-5A77-E562-61A4E6DF0396}"/>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396216C-42DC-B899-C95F-DB9A2A022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EE3BF-5DA1-17D8-CC42-FE43ADF2D9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79F3F76-C08E-4BD5-FE1A-7A843354B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1F0512-D664-467F-C2EB-3AB476EEE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8C737405-C5AE-14C9-9586-6DDA66718F48}"/>
              </a:ext>
            </a:extLst>
          </p:cNvPr>
          <p:cNvSpPr>
            <a:spLocks noGrp="1"/>
          </p:cNvSpPr>
          <p:nvPr>
            <p:ph type="dt" sz="half" idx="10"/>
          </p:nvPr>
        </p:nvSpPr>
        <p:spPr/>
        <p:txBody>
          <a:bodyPr/>
          <a:lstStyle/>
          <a:p>
            <a:fld id="{323D4504-5B67-42DE-8143-43DEEAC7D245}" type="datetime1">
              <a:rPr lang="fr-FR" smtClean="0"/>
              <a:t>25/03/2023</a:t>
            </a:fld>
            <a:endParaRPr lang="fr-FR"/>
          </a:p>
        </p:txBody>
      </p:sp>
      <p:sp>
        <p:nvSpPr>
          <p:cNvPr id="8" name="Footer Placeholder 7">
            <a:extLst>
              <a:ext uri="{FF2B5EF4-FFF2-40B4-BE49-F238E27FC236}">
                <a16:creationId xmlns:a16="http://schemas.microsoft.com/office/drawing/2014/main" id="{40908539-B5EA-F517-1AD8-A0BB7ED8DE88}"/>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3CE80C44-EC51-8CD8-E5C0-9756519A531A}"/>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1022627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D5EC-7264-5D81-302E-8D2F97B0E63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48C09B1-4218-B726-06C8-E015B51F2F0A}"/>
              </a:ext>
            </a:extLst>
          </p:cNvPr>
          <p:cNvSpPr>
            <a:spLocks noGrp="1"/>
          </p:cNvSpPr>
          <p:nvPr>
            <p:ph type="dt" sz="half" idx="10"/>
          </p:nvPr>
        </p:nvSpPr>
        <p:spPr/>
        <p:txBody>
          <a:bodyPr/>
          <a:lstStyle/>
          <a:p>
            <a:fld id="{BC91C20E-B389-4C87-9D40-2B2D7788DE4C}" type="datetime1">
              <a:rPr lang="fr-FR" smtClean="0"/>
              <a:t>25/03/2023</a:t>
            </a:fld>
            <a:endParaRPr lang="fr-FR"/>
          </a:p>
        </p:txBody>
      </p:sp>
      <p:sp>
        <p:nvSpPr>
          <p:cNvPr id="4" name="Footer Placeholder 3">
            <a:extLst>
              <a:ext uri="{FF2B5EF4-FFF2-40B4-BE49-F238E27FC236}">
                <a16:creationId xmlns:a16="http://schemas.microsoft.com/office/drawing/2014/main" id="{6753C02E-55B5-3CBD-BDC4-31909920B44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23372D5-78F2-C82A-CDB9-F4C772C2FE3B}"/>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1572061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FE555-7F7E-8D1D-BE43-68819FC1F2E2}"/>
              </a:ext>
            </a:extLst>
          </p:cNvPr>
          <p:cNvSpPr>
            <a:spLocks noGrp="1"/>
          </p:cNvSpPr>
          <p:nvPr>
            <p:ph type="dt" sz="half" idx="10"/>
          </p:nvPr>
        </p:nvSpPr>
        <p:spPr/>
        <p:txBody>
          <a:bodyPr/>
          <a:lstStyle/>
          <a:p>
            <a:fld id="{80672757-19CF-461C-86CE-624CCF9B2489}" type="datetime1">
              <a:rPr lang="fr-FR" smtClean="0"/>
              <a:t>25/03/2023</a:t>
            </a:fld>
            <a:endParaRPr lang="fr-FR"/>
          </a:p>
        </p:txBody>
      </p:sp>
      <p:sp>
        <p:nvSpPr>
          <p:cNvPr id="3" name="Footer Placeholder 2">
            <a:extLst>
              <a:ext uri="{FF2B5EF4-FFF2-40B4-BE49-F238E27FC236}">
                <a16:creationId xmlns:a16="http://schemas.microsoft.com/office/drawing/2014/main" id="{1FF918C7-CC6E-39A7-73A8-951EC9BDEE32}"/>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ED33A7F-F20C-37B0-AB25-07A54F870910}"/>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717642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C06B4-FDDE-42F8-F565-704405852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7EB256A4-4C7F-835A-51E7-3FEA001B99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B89DA360-4463-C7AB-FF97-9C6B07791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6C5C5E-AA02-B496-E1E8-462BB9F840F8}"/>
              </a:ext>
            </a:extLst>
          </p:cNvPr>
          <p:cNvSpPr>
            <a:spLocks noGrp="1"/>
          </p:cNvSpPr>
          <p:nvPr>
            <p:ph type="dt" sz="half" idx="10"/>
          </p:nvPr>
        </p:nvSpPr>
        <p:spPr/>
        <p:txBody>
          <a:bodyPr/>
          <a:lstStyle/>
          <a:p>
            <a:fld id="{1B00DC92-D3B0-4EA0-AD79-4E769E8C3C32}" type="datetime1">
              <a:rPr lang="fr-FR" smtClean="0"/>
              <a:t>25/03/2023</a:t>
            </a:fld>
            <a:endParaRPr lang="fr-FR"/>
          </a:p>
        </p:txBody>
      </p:sp>
      <p:sp>
        <p:nvSpPr>
          <p:cNvPr id="6" name="Footer Placeholder 5">
            <a:extLst>
              <a:ext uri="{FF2B5EF4-FFF2-40B4-BE49-F238E27FC236}">
                <a16:creationId xmlns:a16="http://schemas.microsoft.com/office/drawing/2014/main" id="{3C404B67-8964-5B03-2ACD-56DB70BC856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04527A-8E11-8F50-5078-12AFB653E20B}"/>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238531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EEED-D2CF-FF91-453C-E7D67AE6F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A023466-B315-C8CB-7CEC-C37C5B1CC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808E48CE-DE08-64CF-66E8-306908C3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C5CE9-A00C-17EB-E123-6ABD2E6FA8E6}"/>
              </a:ext>
            </a:extLst>
          </p:cNvPr>
          <p:cNvSpPr>
            <a:spLocks noGrp="1"/>
          </p:cNvSpPr>
          <p:nvPr>
            <p:ph type="dt" sz="half" idx="10"/>
          </p:nvPr>
        </p:nvSpPr>
        <p:spPr/>
        <p:txBody>
          <a:bodyPr/>
          <a:lstStyle/>
          <a:p>
            <a:fld id="{7169DF82-AE31-4B1D-8A2A-058CA3F40ECD}" type="datetime1">
              <a:rPr lang="fr-FR" smtClean="0"/>
              <a:t>25/03/2023</a:t>
            </a:fld>
            <a:endParaRPr lang="fr-FR"/>
          </a:p>
        </p:txBody>
      </p:sp>
      <p:sp>
        <p:nvSpPr>
          <p:cNvPr id="6" name="Footer Placeholder 5">
            <a:extLst>
              <a:ext uri="{FF2B5EF4-FFF2-40B4-BE49-F238E27FC236}">
                <a16:creationId xmlns:a16="http://schemas.microsoft.com/office/drawing/2014/main" id="{8310D896-542D-4EA2-77C2-17292DF24A7C}"/>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D262EBE-CC1A-2FAC-896F-09DE83A34DE4}"/>
              </a:ext>
            </a:extLst>
          </p:cNvPr>
          <p:cNvSpPr>
            <a:spLocks noGrp="1"/>
          </p:cNvSpPr>
          <p:nvPr>
            <p:ph type="sldNum" sz="quarter" idx="12"/>
          </p:nvPr>
        </p:nvSpPr>
        <p:spPr/>
        <p:txBody>
          <a:bodyPr/>
          <a:lstStyle/>
          <a:p>
            <a:fld id="{91CE57D0-28F4-4898-A7D6-5DF6F603F0F9}" type="slidenum">
              <a:rPr lang="fr-FR" smtClean="0"/>
              <a:t>‹#›</a:t>
            </a:fld>
            <a:endParaRPr lang="fr-FR"/>
          </a:p>
        </p:txBody>
      </p:sp>
    </p:spTree>
    <p:extLst>
      <p:ext uri="{BB962C8B-B14F-4D97-AF65-F5344CB8AC3E}">
        <p14:creationId xmlns:p14="http://schemas.microsoft.com/office/powerpoint/2010/main" val="207395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96AEC-5794-0EB0-5CE5-22766EBD2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B9EBF30-F5C2-729E-5957-72013E4EC1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F62ECB2-4E85-1E9F-7DC9-26DCFA552C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977A9-C6A1-4283-8EF1-FB1907E22A53}" type="datetime1">
              <a:rPr lang="fr-FR" smtClean="0"/>
              <a:t>25/03/2023</a:t>
            </a:fld>
            <a:endParaRPr lang="fr-FR"/>
          </a:p>
        </p:txBody>
      </p:sp>
      <p:sp>
        <p:nvSpPr>
          <p:cNvPr id="5" name="Footer Placeholder 4">
            <a:extLst>
              <a:ext uri="{FF2B5EF4-FFF2-40B4-BE49-F238E27FC236}">
                <a16:creationId xmlns:a16="http://schemas.microsoft.com/office/drawing/2014/main" id="{93508874-EB9D-8C43-8738-A3AAEB961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59C910D-F510-4ED5-A0B9-87DE03B41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E57D0-28F4-4898-A7D6-5DF6F603F0F9}" type="slidenum">
              <a:rPr lang="fr-FR" smtClean="0"/>
              <a:t>‹#›</a:t>
            </a:fld>
            <a:endParaRPr lang="fr-FR"/>
          </a:p>
        </p:txBody>
      </p:sp>
    </p:spTree>
    <p:extLst>
      <p:ext uri="{BB962C8B-B14F-4D97-AF65-F5344CB8AC3E}">
        <p14:creationId xmlns:p14="http://schemas.microsoft.com/office/powerpoint/2010/main" val="2621128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8D61-BC3B-21DB-DC4E-AD75FA32151E}"/>
              </a:ext>
            </a:extLst>
          </p:cNvPr>
          <p:cNvSpPr>
            <a:spLocks noGrp="1"/>
          </p:cNvSpPr>
          <p:nvPr>
            <p:ph type="ctrTitle"/>
          </p:nvPr>
        </p:nvSpPr>
        <p:spPr>
          <a:xfrm>
            <a:off x="1435261" y="2604303"/>
            <a:ext cx="9232739" cy="905659"/>
          </a:xfrm>
        </p:spPr>
        <p:txBody>
          <a:bodyPr>
            <a:noAutofit/>
          </a:bodyPr>
          <a:lstStyle/>
          <a:p>
            <a:r>
              <a:rPr lang="fr-FR" sz="4000" b="1" dirty="0">
                <a:solidFill>
                  <a:srgbClr val="002060"/>
                </a:solidFill>
              </a:rPr>
              <a:t>Wireless Capsule </a:t>
            </a:r>
            <a:r>
              <a:rPr lang="fr-FR" sz="4000" b="1" dirty="0" err="1">
                <a:solidFill>
                  <a:srgbClr val="002060"/>
                </a:solidFill>
              </a:rPr>
              <a:t>Endoscopy</a:t>
            </a:r>
            <a:r>
              <a:rPr lang="fr-FR" sz="4000" b="1" dirty="0">
                <a:solidFill>
                  <a:srgbClr val="002060"/>
                </a:solidFill>
              </a:rPr>
              <a:t> Image </a:t>
            </a:r>
            <a:r>
              <a:rPr lang="fr-FR" sz="4000" b="1" dirty="0" err="1">
                <a:solidFill>
                  <a:srgbClr val="002060"/>
                </a:solidFill>
              </a:rPr>
              <a:t>Analysis</a:t>
            </a:r>
            <a:endParaRPr lang="en-GB" sz="4000" b="1" dirty="0">
              <a:solidFill>
                <a:srgbClr val="002060"/>
              </a:solidFill>
            </a:endParaRPr>
          </a:p>
        </p:txBody>
      </p:sp>
      <p:sp>
        <p:nvSpPr>
          <p:cNvPr id="3" name="Subtitle 2">
            <a:extLst>
              <a:ext uri="{FF2B5EF4-FFF2-40B4-BE49-F238E27FC236}">
                <a16:creationId xmlns:a16="http://schemas.microsoft.com/office/drawing/2014/main" id="{2E541760-ED1F-2902-1F37-A76D6A88E74E}"/>
              </a:ext>
            </a:extLst>
          </p:cNvPr>
          <p:cNvSpPr>
            <a:spLocks noGrp="1"/>
          </p:cNvSpPr>
          <p:nvPr>
            <p:ph type="subTitle" idx="1"/>
          </p:nvPr>
        </p:nvSpPr>
        <p:spPr/>
        <p:txBody>
          <a:bodyPr/>
          <a:lstStyle/>
          <a:p>
            <a:r>
              <a:rPr lang="fr-FR" i="1" dirty="0"/>
              <a:t>Module: SIVO</a:t>
            </a:r>
            <a:endParaRPr lang="en-GB" i="1" dirty="0"/>
          </a:p>
        </p:txBody>
      </p:sp>
      <p:pic>
        <p:nvPicPr>
          <p:cNvPr id="4" name="Picture 3">
            <a:extLst>
              <a:ext uri="{FF2B5EF4-FFF2-40B4-BE49-F238E27FC236}">
                <a16:creationId xmlns:a16="http://schemas.microsoft.com/office/drawing/2014/main" id="{976D50C0-46C8-79B2-6CBC-C7D913A6DA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82" y="82208"/>
            <a:ext cx="3061804" cy="1915551"/>
          </a:xfrm>
          <a:prstGeom prst="rect">
            <a:avLst/>
          </a:prstGeom>
        </p:spPr>
      </p:pic>
      <p:sp>
        <p:nvSpPr>
          <p:cNvPr id="6" name="Text Box 2">
            <a:extLst>
              <a:ext uri="{FF2B5EF4-FFF2-40B4-BE49-F238E27FC236}">
                <a16:creationId xmlns:a16="http://schemas.microsoft.com/office/drawing/2014/main" id="{C5661E16-8907-BE0B-0D4C-E7628B72B682}"/>
              </a:ext>
            </a:extLst>
          </p:cNvPr>
          <p:cNvSpPr txBox="1">
            <a:spLocks noChangeArrowheads="1"/>
          </p:cNvSpPr>
          <p:nvPr/>
        </p:nvSpPr>
        <p:spPr bwMode="auto">
          <a:xfrm>
            <a:off x="2555631" y="5569244"/>
            <a:ext cx="3259968" cy="77469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07000"/>
              </a:lnSpc>
              <a:spcAft>
                <a:spcPts val="800"/>
              </a:spcAft>
            </a:pPr>
            <a:r>
              <a:rPr lang="en-GB" sz="2000" b="1" i="1" dirty="0">
                <a:ea typeface="Calibri" panose="020F0502020204030204" pitchFamily="34" charset="0"/>
                <a:cs typeface="Arial" panose="020B0604020202020204" pitchFamily="34" charset="0"/>
              </a:rPr>
              <a:t>Proposed by</a:t>
            </a:r>
            <a:r>
              <a:rPr lang="en-GB" sz="2000" b="1" i="1" dirty="0">
                <a:effectLst/>
                <a:ea typeface="Calibri" panose="020F0502020204030204" pitchFamily="34" charset="0"/>
                <a:cs typeface="Arial" panose="020B0604020202020204" pitchFamily="34" charset="0"/>
              </a:rPr>
              <a:t>:</a:t>
            </a:r>
          </a:p>
          <a:p>
            <a:pPr algn="just">
              <a:lnSpc>
                <a:spcPct val="107000"/>
              </a:lnSpc>
              <a:spcAft>
                <a:spcPts val="800"/>
              </a:spcAft>
            </a:pPr>
            <a:r>
              <a:rPr lang="fr-FR" sz="1600" i="0" dirty="0">
                <a:solidFill>
                  <a:srgbClr val="000000"/>
                </a:solidFill>
                <a:effectLst/>
              </a:rPr>
              <a:t>Pr BEGHDADI </a:t>
            </a:r>
            <a:r>
              <a:rPr lang="fr-FR" sz="1600" i="0" dirty="0" err="1">
                <a:solidFill>
                  <a:srgbClr val="000000"/>
                </a:solidFill>
                <a:effectLst/>
              </a:rPr>
              <a:t>Azeddine</a:t>
            </a:r>
            <a:endParaRPr lang="fr-FR" sz="1600" i="0" dirty="0">
              <a:solidFill>
                <a:srgbClr val="000000"/>
              </a:solidFill>
              <a:effectLst/>
            </a:endParaRPr>
          </a:p>
          <a:p>
            <a:pPr algn="just">
              <a:lnSpc>
                <a:spcPct val="107000"/>
              </a:lnSpc>
              <a:spcAft>
                <a:spcPts val="800"/>
              </a:spcAft>
            </a:pPr>
            <a:endParaRPr lang="en-GB" sz="1600" dirty="0">
              <a:effectLst/>
              <a:ea typeface="Calibri" panose="020F0502020204030204" pitchFamily="34" charset="0"/>
              <a:cs typeface="Arial" panose="020B0604020202020204" pitchFamily="34" charset="0"/>
            </a:endParaRPr>
          </a:p>
          <a:p>
            <a:pPr algn="just">
              <a:lnSpc>
                <a:spcPct val="107000"/>
              </a:lnSpc>
              <a:spcAft>
                <a:spcPts val="800"/>
              </a:spcAft>
            </a:pPr>
            <a:r>
              <a:rPr lang="fr-FR" sz="1600" dirty="0">
                <a:effectLst/>
                <a:ea typeface="Calibri" panose="020F0502020204030204" pitchFamily="34" charset="0"/>
                <a:cs typeface="Arial" panose="020B0604020202020204" pitchFamily="34" charset="0"/>
              </a:rPr>
              <a:t> </a:t>
            </a:r>
            <a:endParaRPr lang="en-GB" sz="1600" dirty="0">
              <a:effectLst/>
              <a:ea typeface="Calibri" panose="020F0502020204030204" pitchFamily="34" charset="0"/>
              <a:cs typeface="Arial" panose="020B0604020202020204" pitchFamily="34" charset="0"/>
            </a:endParaRPr>
          </a:p>
        </p:txBody>
      </p:sp>
      <p:sp>
        <p:nvSpPr>
          <p:cNvPr id="7" name="Text Box 2">
            <a:extLst>
              <a:ext uri="{FF2B5EF4-FFF2-40B4-BE49-F238E27FC236}">
                <a16:creationId xmlns:a16="http://schemas.microsoft.com/office/drawing/2014/main" id="{221B9F00-EAD3-CB09-A480-0C5FF74B2961}"/>
              </a:ext>
            </a:extLst>
          </p:cNvPr>
          <p:cNvSpPr txBox="1">
            <a:spLocks noChangeArrowheads="1"/>
          </p:cNvSpPr>
          <p:nvPr/>
        </p:nvSpPr>
        <p:spPr bwMode="auto">
          <a:xfrm>
            <a:off x="7539158" y="5569244"/>
            <a:ext cx="4465271" cy="7746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07000"/>
              </a:lnSpc>
              <a:spcAft>
                <a:spcPts val="800"/>
              </a:spcAft>
            </a:pPr>
            <a:r>
              <a:rPr lang="fr-FR" sz="2000" b="1" i="1" dirty="0" err="1">
                <a:effectLst/>
                <a:ea typeface="Calibri" panose="020F0502020204030204" pitchFamily="34" charset="0"/>
                <a:cs typeface="Arial" panose="020B0604020202020204" pitchFamily="34" charset="0"/>
              </a:rPr>
              <a:t>Implemented</a:t>
            </a:r>
            <a:r>
              <a:rPr lang="fr-FR" sz="2000" b="1" i="1" dirty="0">
                <a:effectLst/>
                <a:ea typeface="Calibri" panose="020F0502020204030204" pitchFamily="34" charset="0"/>
                <a:cs typeface="Arial" panose="020B0604020202020204" pitchFamily="34" charset="0"/>
              </a:rPr>
              <a:t> by :</a:t>
            </a:r>
            <a:endParaRPr lang="en-GB" sz="1600" i="1" dirty="0">
              <a:effectLst/>
              <a:ea typeface="Calibri" panose="020F0502020204030204" pitchFamily="34" charset="0"/>
              <a:cs typeface="Arial" panose="020B0604020202020204" pitchFamily="34" charset="0"/>
            </a:endParaRPr>
          </a:p>
          <a:p>
            <a:pPr algn="just">
              <a:lnSpc>
                <a:spcPct val="107000"/>
              </a:lnSpc>
              <a:spcAft>
                <a:spcPts val="800"/>
              </a:spcAft>
            </a:pPr>
            <a:r>
              <a:rPr lang="fr-FR" sz="1600" dirty="0">
                <a:solidFill>
                  <a:srgbClr val="383D40"/>
                </a:solidFill>
                <a:effectLst/>
                <a:ea typeface="Calibri" panose="020F0502020204030204" pitchFamily="34" charset="0"/>
                <a:cs typeface="Arial" panose="020B0604020202020204" pitchFamily="34" charset="0"/>
              </a:rPr>
              <a:t>M. SEKKAI Samy</a:t>
            </a:r>
            <a:endParaRPr lang="en-GB" sz="1600" dirty="0">
              <a:effectLst/>
              <a:ea typeface="Calibri" panose="020F050202020403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AB810526-8751-A660-C7CB-2E436F809CB8}"/>
              </a:ext>
            </a:extLst>
          </p:cNvPr>
          <p:cNvCxnSpPr>
            <a:cxnSpLocks/>
          </p:cNvCxnSpPr>
          <p:nvPr/>
        </p:nvCxnSpPr>
        <p:spPr>
          <a:xfrm>
            <a:off x="2321172" y="5361346"/>
            <a:ext cx="7252676"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56072FC1-76E3-3F16-0C36-A7F55685FF3D}"/>
              </a:ext>
            </a:extLst>
          </p:cNvPr>
          <p:cNvSpPr txBox="1"/>
          <p:nvPr/>
        </p:nvSpPr>
        <p:spPr>
          <a:xfrm>
            <a:off x="7815" y="6470888"/>
            <a:ext cx="1930400" cy="276999"/>
          </a:xfrm>
          <a:prstGeom prst="rect">
            <a:avLst/>
          </a:prstGeom>
          <a:noFill/>
        </p:spPr>
        <p:txBody>
          <a:bodyPr wrap="square" rtlCol="0">
            <a:spAutoFit/>
          </a:bodyPr>
          <a:lstStyle/>
          <a:p>
            <a:r>
              <a:rPr lang="fr-FR" sz="1200" b="1" i="1" dirty="0">
                <a:solidFill>
                  <a:srgbClr val="002060"/>
                </a:solidFill>
              </a:rPr>
              <a:t>Mars 21st, 2023</a:t>
            </a:r>
            <a:endParaRPr lang="en-GB" sz="1200" b="1" i="1" dirty="0">
              <a:solidFill>
                <a:srgbClr val="00206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4135" y="284609"/>
            <a:ext cx="3063600" cy="1442648"/>
          </a:xfrm>
          <a:prstGeom prst="rect">
            <a:avLst/>
          </a:prstGeom>
        </p:spPr>
      </p:pic>
    </p:spTree>
    <p:extLst>
      <p:ext uri="{BB962C8B-B14F-4D97-AF65-F5344CB8AC3E}">
        <p14:creationId xmlns:p14="http://schemas.microsoft.com/office/powerpoint/2010/main" val="247727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1C149-8798-211C-373D-62686ACB5514}"/>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err="1">
                <a:solidFill>
                  <a:srgbClr val="FFFFFF"/>
                </a:solidFill>
              </a:rPr>
              <a:t>Xception</a:t>
            </a:r>
            <a:r>
              <a:rPr lang="en-US" sz="4000" dirty="0">
                <a:solidFill>
                  <a:srgbClr val="FFFFFF"/>
                </a:solidFill>
              </a:rPr>
              <a:t>(</a:t>
            </a:r>
            <a:r>
              <a:rPr lang="en-GB" sz="4000" dirty="0">
                <a:solidFill>
                  <a:srgbClr val="FFFFFF"/>
                </a:solidFill>
              </a:rPr>
              <a:t>Extreme Inception )</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07B0A4A1-5074-E3E8-A146-774042C242B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pic>
        <p:nvPicPr>
          <p:cNvPr id="8" name="Content Placeholder 7">
            <a:extLst>
              <a:ext uri="{FF2B5EF4-FFF2-40B4-BE49-F238E27FC236}">
                <a16:creationId xmlns:a16="http://schemas.microsoft.com/office/drawing/2014/main" id="{5FCCB747-7EDE-4D76-FA5B-7A9F5D661396}"/>
              </a:ext>
            </a:extLst>
          </p:cNvPr>
          <p:cNvPicPr>
            <a:picLocks noGrp="1" noChangeAspect="1"/>
          </p:cNvPicPr>
          <p:nvPr>
            <p:ph sz="half" idx="1"/>
          </p:nvPr>
        </p:nvPicPr>
        <p:blipFill>
          <a:blip r:embed="rId2"/>
          <a:stretch>
            <a:fillRect/>
          </a:stretch>
        </p:blipFill>
        <p:spPr>
          <a:xfrm>
            <a:off x="5413344" y="1669143"/>
            <a:ext cx="6778656" cy="3830252"/>
          </a:xfrm>
        </p:spPr>
      </p:pic>
      <p:sp>
        <p:nvSpPr>
          <p:cNvPr id="12" name="Content Placeholder 11">
            <a:extLst>
              <a:ext uri="{FF2B5EF4-FFF2-40B4-BE49-F238E27FC236}">
                <a16:creationId xmlns:a16="http://schemas.microsoft.com/office/drawing/2014/main" id="{C8C930C3-B1C5-D8A7-B80E-02E633A50C84}"/>
              </a:ext>
            </a:extLst>
          </p:cNvPr>
          <p:cNvSpPr>
            <a:spLocks noGrp="1"/>
          </p:cNvSpPr>
          <p:nvPr>
            <p:ph sz="half" idx="2"/>
          </p:nvPr>
        </p:nvSpPr>
        <p:spPr>
          <a:xfrm>
            <a:off x="151202" y="1894774"/>
            <a:ext cx="5262142" cy="4763478"/>
          </a:xfrm>
        </p:spPr>
        <p:txBody>
          <a:bodyPr>
            <a:normAutofit/>
          </a:bodyPr>
          <a:lstStyle/>
          <a:p>
            <a:pPr marL="342900" lvl="0" indent="-342900" algn="just">
              <a:lnSpc>
                <a:spcPct val="107000"/>
              </a:lnSpc>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36 convolution layers that enable feature extraction.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The layers are structured in 14 modules (one module is repeated eight times),</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Except the first and last one, all modules have linear direct connections to one another. </a:t>
            </a:r>
          </a:p>
          <a:p>
            <a:pPr marL="342900" lvl="0" indent="-342900">
              <a:lnSpc>
                <a:spcPct val="107000"/>
              </a:lnSpc>
              <a:spcAft>
                <a:spcPts val="800"/>
              </a:spcAft>
              <a:buFont typeface="Symbol" panose="05050102010706020507" pitchFamily="18" charset="2"/>
              <a:buChar char=""/>
            </a:pP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600" dirty="0">
                <a:latin typeface="Calibri" panose="020F0502020204030204" pitchFamily="34" charset="0"/>
                <a:ea typeface="Calibri" panose="020F0502020204030204" pitchFamily="34" charset="0"/>
                <a:cs typeface="Times New Roman" panose="02020603050405020304" pitchFamily="18" charset="0"/>
              </a:rPr>
              <a:t>added layers</a:t>
            </a:r>
          </a:p>
          <a:p>
            <a:pPr marL="800100" lvl="1" indent="-342900">
              <a:lnSpc>
                <a:spcPct val="107000"/>
              </a:lnSpc>
              <a:spcAft>
                <a:spcPts val="800"/>
              </a:spcAft>
              <a:buFont typeface="Symbol" panose="05050102010706020507" pitchFamily="18" charset="2"/>
              <a:buChar char=""/>
            </a:pPr>
            <a:r>
              <a:rPr lang="en-GB" sz="1400" dirty="0">
                <a:effectLst/>
                <a:latin typeface="Calibri" panose="020F0502020204030204" pitchFamily="34" charset="0"/>
                <a:ea typeface="Calibri" panose="020F0502020204030204" pitchFamily="34" charset="0"/>
                <a:cs typeface="Times New Roman" panose="02020603050405020304" pitchFamily="18" charset="0"/>
              </a:rPr>
              <a:t>Fully connected( 512) with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4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800100" lvl="1" indent="-342900">
              <a:lnSpc>
                <a:spcPct val="107000"/>
              </a:lnSpc>
              <a:spcAft>
                <a:spcPts val="800"/>
              </a:spcAft>
              <a:buFont typeface="Symbol" panose="05050102010706020507" pitchFamily="18" charset="2"/>
              <a:buChar char=""/>
            </a:pPr>
            <a:r>
              <a:rPr lang="en-GB" sz="1400" dirty="0">
                <a:effectLst/>
                <a:latin typeface="Calibri" panose="020F0502020204030204" pitchFamily="34" charset="0"/>
                <a:ea typeface="Calibri" panose="020F0502020204030204" pitchFamily="34" charset="0"/>
                <a:cs typeface="Times New Roman" panose="02020603050405020304" pitchFamily="18" charset="0"/>
              </a:rPr>
              <a:t>Fully connected( 128 )with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4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800100" lvl="1" indent="-342900">
              <a:lnSpc>
                <a:spcPct val="107000"/>
              </a:lnSpc>
              <a:spcAft>
                <a:spcPts val="800"/>
              </a:spcAft>
              <a:buFont typeface="Symbol" panose="05050102010706020507" pitchFamily="18" charset="2"/>
              <a:buChar char=""/>
            </a:pPr>
            <a:r>
              <a:rPr lang="en-GB" sz="1400" dirty="0">
                <a:effectLst/>
                <a:latin typeface="Calibri" panose="020F0502020204030204" pitchFamily="34" charset="0"/>
                <a:ea typeface="Calibri" panose="020F0502020204030204" pitchFamily="34" charset="0"/>
                <a:cs typeface="Times New Roman" panose="02020603050405020304" pitchFamily="18" charset="0"/>
              </a:rPr>
              <a:t>Fully connected( 6 )with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softwmax</a:t>
            </a:r>
            <a:r>
              <a:rPr lang="en-GB" sz="14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342900" lvl="0" indent="-342900">
              <a:lnSpc>
                <a:spcPct val="107000"/>
              </a:lnSpc>
              <a:spcAft>
                <a:spcPts val="800"/>
              </a:spcAft>
              <a:buFont typeface="Symbol" panose="05050102010706020507" pitchFamily="18" charset="2"/>
              <a:buChar char=""/>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Left Brace 8">
            <a:extLst>
              <a:ext uri="{FF2B5EF4-FFF2-40B4-BE49-F238E27FC236}">
                <a16:creationId xmlns:a16="http://schemas.microsoft.com/office/drawing/2014/main" id="{7F065F25-2B2F-D5AC-59BB-AFBA17AE62C6}"/>
              </a:ext>
            </a:extLst>
          </p:cNvPr>
          <p:cNvSpPr/>
          <p:nvPr/>
        </p:nvSpPr>
        <p:spPr>
          <a:xfrm rot="16200000">
            <a:off x="11046518" y="4757599"/>
            <a:ext cx="226545" cy="1089059"/>
          </a:xfrm>
          <a:prstGeom prst="leftBrace">
            <a:avLst>
              <a:gd name="adj1" fmla="val 8333"/>
              <a:gd name="adj2" fmla="val 53466"/>
            </a:avLst>
          </a:prstGeom>
          <a:ln w="28575">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C9226EAF-0E39-298A-0A0A-7A7DEE9BBB6B}"/>
              </a:ext>
            </a:extLst>
          </p:cNvPr>
          <p:cNvSpPr txBox="1"/>
          <p:nvPr/>
        </p:nvSpPr>
        <p:spPr>
          <a:xfrm>
            <a:off x="10623381" y="5415402"/>
            <a:ext cx="1304967" cy="276999"/>
          </a:xfrm>
          <a:prstGeom prst="rect">
            <a:avLst/>
          </a:prstGeom>
          <a:noFill/>
        </p:spPr>
        <p:txBody>
          <a:bodyPr wrap="square" rtlCol="0">
            <a:spAutoFit/>
          </a:bodyPr>
          <a:lstStyle/>
          <a:p>
            <a:r>
              <a:rPr lang="fr-FR" sz="1200" b="1" dirty="0"/>
              <a:t>Added </a:t>
            </a:r>
            <a:r>
              <a:rPr lang="fr-FR" sz="1200" b="1" dirty="0" err="1"/>
              <a:t>layers</a:t>
            </a:r>
            <a:endParaRPr lang="fr-FR" sz="1200" b="1" dirty="0"/>
          </a:p>
        </p:txBody>
      </p:sp>
      <p:sp>
        <p:nvSpPr>
          <p:cNvPr id="11" name="TextBox 10">
            <a:extLst>
              <a:ext uri="{FF2B5EF4-FFF2-40B4-BE49-F238E27FC236}">
                <a16:creationId xmlns:a16="http://schemas.microsoft.com/office/drawing/2014/main" id="{705DC627-6E45-42DD-9E6F-B2DF810393E5}"/>
              </a:ext>
            </a:extLst>
          </p:cNvPr>
          <p:cNvSpPr txBox="1"/>
          <p:nvPr/>
        </p:nvSpPr>
        <p:spPr>
          <a:xfrm>
            <a:off x="39624" y="6548026"/>
            <a:ext cx="11349582" cy="215444"/>
          </a:xfrm>
          <a:prstGeom prst="rect">
            <a:avLst/>
          </a:prstGeom>
          <a:noFill/>
        </p:spPr>
        <p:txBody>
          <a:bodyPr wrap="none" rtlCol="0">
            <a:spAutoFit/>
          </a:bodyPr>
          <a:lstStyle/>
          <a:p>
            <a:r>
              <a:rPr lang="en-GB" sz="800" dirty="0">
                <a:solidFill>
                  <a:srgbClr val="222222"/>
                </a:solidFill>
                <a:effectLst/>
                <a:latin typeface="Times New Roman" panose="02020603050405020304" pitchFamily="18" charset="0"/>
                <a:ea typeface="Calibri" panose="020F0502020204030204" pitchFamily="34" charset="0"/>
              </a:rPr>
              <a:t>Leonardo, M. M., Carvalho, T. J., Rezende, E., Zucchi, R., &amp; Faria, F. A. (2018, October). Deep feature-based classifiers for fruit fly identification (Diptera: </a:t>
            </a:r>
            <a:r>
              <a:rPr lang="en-GB" sz="800" dirty="0" err="1">
                <a:solidFill>
                  <a:srgbClr val="222222"/>
                </a:solidFill>
                <a:effectLst/>
                <a:latin typeface="Times New Roman" panose="02020603050405020304" pitchFamily="18" charset="0"/>
                <a:ea typeface="Calibri" panose="020F0502020204030204" pitchFamily="34" charset="0"/>
              </a:rPr>
              <a:t>Tephritidae</a:t>
            </a:r>
            <a:r>
              <a:rPr lang="en-GB" sz="800" dirty="0">
                <a:solidFill>
                  <a:srgbClr val="222222"/>
                </a:solidFill>
                <a:effectLst/>
                <a:latin typeface="Times New Roman" panose="02020603050405020304" pitchFamily="18" charset="0"/>
                <a:ea typeface="Calibri" panose="020F0502020204030204" pitchFamily="34" charset="0"/>
              </a:rPr>
              <a:t>). In </a:t>
            </a:r>
            <a:r>
              <a:rPr lang="en-GB" sz="800" i="1" dirty="0">
                <a:solidFill>
                  <a:srgbClr val="222222"/>
                </a:solidFill>
                <a:effectLst/>
                <a:latin typeface="Times New Roman" panose="02020603050405020304" pitchFamily="18" charset="0"/>
                <a:ea typeface="Calibri" panose="020F0502020204030204" pitchFamily="34" charset="0"/>
              </a:rPr>
              <a:t>2018 31st SIBGRAPI conference on graphics, patterns and images (SIBGRAPI)</a:t>
            </a:r>
            <a:r>
              <a:rPr lang="en-GB" sz="800" dirty="0">
                <a:solidFill>
                  <a:srgbClr val="222222"/>
                </a:solidFill>
                <a:effectLst/>
                <a:latin typeface="Times New Roman" panose="02020603050405020304" pitchFamily="18" charset="0"/>
                <a:ea typeface="Calibri" panose="020F0502020204030204" pitchFamily="34" charset="0"/>
              </a:rPr>
              <a:t> (pp. 41-47). IEEE.</a:t>
            </a:r>
            <a:endParaRPr lang="fr-FR" sz="800" dirty="0"/>
          </a:p>
        </p:txBody>
      </p:sp>
    </p:spTree>
    <p:extLst>
      <p:ext uri="{BB962C8B-B14F-4D97-AF65-F5344CB8AC3E}">
        <p14:creationId xmlns:p14="http://schemas.microsoft.com/office/powerpoint/2010/main" val="412054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itle 5">
            <a:extLst>
              <a:ext uri="{FF2B5EF4-FFF2-40B4-BE49-F238E27FC236}">
                <a16:creationId xmlns:a16="http://schemas.microsoft.com/office/drawing/2014/main" id="{6288F04B-3073-7325-5130-ABBECA33D604}"/>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Training and Tests Results</a:t>
            </a:r>
          </a:p>
        </p:txBody>
      </p:sp>
      <p:sp>
        <p:nvSpPr>
          <p:cNvPr id="22" name="Rectangle: Rounded Corners 2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F37CBF9-9F11-1389-5007-3BEE761ADEF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1CE57D0-28F4-4898-A7D6-5DF6F603F0F9}" type="slidenum">
              <a:rPr lang="en-US">
                <a:solidFill>
                  <a:schemeClr val="tx1">
                    <a:lumMod val="50000"/>
                    <a:lumOff val="50000"/>
                  </a:schemeClr>
                </a:solidFill>
              </a:rPr>
              <a:pPr>
                <a:spcAft>
                  <a:spcPts val="600"/>
                </a:spcAft>
                <a:defRPr/>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84360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1C149-8798-211C-373D-62686ACB5514}"/>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Dataset</a:t>
            </a:r>
          </a:p>
        </p:txBody>
      </p:sp>
      <p:sp>
        <p:nvSpPr>
          <p:cNvPr id="4" name="Slide Number Placeholder 3">
            <a:extLst>
              <a:ext uri="{FF2B5EF4-FFF2-40B4-BE49-F238E27FC236}">
                <a16:creationId xmlns:a16="http://schemas.microsoft.com/office/drawing/2014/main" id="{07B0A4A1-5074-E3E8-A146-774042C242B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
        <p:nvSpPr>
          <p:cNvPr id="5" name="Content Placeholder 4">
            <a:extLst>
              <a:ext uri="{FF2B5EF4-FFF2-40B4-BE49-F238E27FC236}">
                <a16:creationId xmlns:a16="http://schemas.microsoft.com/office/drawing/2014/main" id="{2B8FA4AE-AD03-EA0D-D28C-0A2357BBC146}"/>
              </a:ext>
            </a:extLst>
          </p:cNvPr>
          <p:cNvSpPr>
            <a:spLocks noGrp="1"/>
          </p:cNvSpPr>
          <p:nvPr>
            <p:ph sz="half" idx="1"/>
          </p:nvPr>
        </p:nvSpPr>
        <p:spPr>
          <a:xfrm>
            <a:off x="577049" y="2109710"/>
            <a:ext cx="11008309" cy="4610686"/>
          </a:xfrm>
        </p:spPr>
        <p:txBody>
          <a:bodyPr>
            <a:normAutofit fontScale="62500" lnSpcReduction="20000"/>
          </a:bodyPr>
          <a:lstStyle/>
          <a:p>
            <a:pPr marL="0" indent="0">
              <a:buNone/>
            </a:pPr>
            <a:r>
              <a:rPr lang="fr-FR" b="1" dirty="0"/>
              <a:t>Source</a:t>
            </a:r>
            <a:r>
              <a:rPr lang="fr-FR" dirty="0"/>
              <a:t>: </a:t>
            </a:r>
            <a:r>
              <a:rPr lang="en-US" dirty="0"/>
              <a:t>hyper-</a:t>
            </a:r>
            <a:r>
              <a:rPr lang="en-US" dirty="0" err="1"/>
              <a:t>kvasir</a:t>
            </a:r>
            <a:r>
              <a:rPr lang="en-US" dirty="0"/>
              <a:t>, kvasirV2, and </a:t>
            </a:r>
            <a:r>
              <a:rPr lang="en-US" dirty="0" err="1"/>
              <a:t>kvasir</a:t>
            </a:r>
            <a:r>
              <a:rPr lang="en-US" dirty="0"/>
              <a:t>-Capsule.</a:t>
            </a:r>
          </a:p>
          <a:p>
            <a:pPr algn="just">
              <a:lnSpc>
                <a:spcPct val="107000"/>
              </a:lnSpc>
              <a:spcAft>
                <a:spcPts val="800"/>
              </a:spcAft>
            </a:pPr>
            <a:r>
              <a:rPr lang="en-GB" dirty="0"/>
              <a:t>Anatomical Landmarks: recognizable feature within the GI tract they are “Cecum”, “</a:t>
            </a:r>
            <a:r>
              <a:rPr lang="en-GB" dirty="0" err="1"/>
              <a:t>Z_line</a:t>
            </a:r>
            <a:r>
              <a:rPr lang="en-GB" dirty="0"/>
              <a:t>”, “and Pylorus”</a:t>
            </a:r>
          </a:p>
          <a:p>
            <a:pPr algn="just">
              <a:lnSpc>
                <a:spcPct val="107000"/>
              </a:lnSpc>
              <a:spcAft>
                <a:spcPts val="800"/>
              </a:spcAft>
            </a:pPr>
            <a:r>
              <a:rPr lang="en-GB" dirty="0"/>
              <a:t>Pathological finding:  is abnormal feature within the gastrointestinal tract. Pathologies are “Esophagitis”, “Polyps”, and “Ulcerative Colitis”</a:t>
            </a:r>
            <a:endParaRPr lang="en-US" dirty="0"/>
          </a:p>
          <a:p>
            <a:pPr marL="0" indent="0" algn="just">
              <a:lnSpc>
                <a:spcPct val="107000"/>
              </a:lnSpc>
              <a:spcAft>
                <a:spcPts val="800"/>
              </a:spcAft>
              <a:buNone/>
            </a:pPr>
            <a:endParaRPr lang="en-GB" dirty="0"/>
          </a:p>
          <a:p>
            <a:pPr marL="0" indent="0" algn="just">
              <a:lnSpc>
                <a:spcPct val="107000"/>
              </a:lnSpc>
              <a:spcAft>
                <a:spcPts val="800"/>
              </a:spcAft>
              <a:buNone/>
            </a:pPr>
            <a:r>
              <a:rPr lang="en-GB" b="1" dirty="0"/>
              <a:t>Final dataset</a:t>
            </a:r>
            <a:r>
              <a:rPr lang="en-GB" dirty="0"/>
              <a:t>:</a:t>
            </a:r>
          </a:p>
          <a:p>
            <a:pPr algn="just">
              <a:lnSpc>
                <a:spcPct val="107000"/>
              </a:lnSpc>
              <a:spcAft>
                <a:spcPts val="800"/>
              </a:spcAft>
            </a:pPr>
            <a:r>
              <a:rPr lang="fr-FR" dirty="0"/>
              <a:t>9600 images (1600 for </a:t>
            </a:r>
            <a:r>
              <a:rPr lang="fr-FR" dirty="0" err="1"/>
              <a:t>each</a:t>
            </a:r>
            <a:r>
              <a:rPr lang="fr-FR" dirty="0"/>
              <a:t> class)</a:t>
            </a:r>
          </a:p>
          <a:p>
            <a:pPr algn="just">
              <a:lnSpc>
                <a:spcPct val="107000"/>
              </a:lnSpc>
              <a:spcAft>
                <a:spcPts val="800"/>
              </a:spcAft>
            </a:pPr>
            <a:r>
              <a:rPr lang="en-GB" dirty="0"/>
              <a:t>Classes(06):</a:t>
            </a:r>
          </a:p>
          <a:p>
            <a:pPr lvl="1" algn="just">
              <a:lnSpc>
                <a:spcPct val="107000"/>
              </a:lnSpc>
              <a:spcAft>
                <a:spcPts val="800"/>
              </a:spcAft>
            </a:pPr>
            <a:r>
              <a:rPr lang="en-GB" dirty="0"/>
              <a:t>Normal: </a:t>
            </a:r>
            <a:r>
              <a:rPr lang="en-GB" dirty="0">
                <a:effectLst/>
                <a:latin typeface="Calibri" panose="020F0502020204030204" pitchFamily="34" charset="0"/>
                <a:ea typeface="Calibri" panose="020F0502020204030204" pitchFamily="34" charset="0"/>
                <a:cs typeface="Times New Roman" panose="02020603050405020304" pitchFamily="18" charset="0"/>
              </a:rPr>
              <a:t>“Cecum”, “</a:t>
            </a:r>
            <a:r>
              <a:rPr lang="en-GB" dirty="0" err="1">
                <a:effectLst/>
                <a:latin typeface="Calibri" panose="020F0502020204030204" pitchFamily="34" charset="0"/>
                <a:ea typeface="Calibri" panose="020F0502020204030204" pitchFamily="34" charset="0"/>
                <a:cs typeface="Times New Roman" panose="02020603050405020304" pitchFamily="18" charset="0"/>
              </a:rPr>
              <a:t>Z_line</a:t>
            </a:r>
            <a:r>
              <a:rPr lang="en-GB" dirty="0">
                <a:effectLst/>
                <a:latin typeface="Calibri" panose="020F0502020204030204" pitchFamily="34" charset="0"/>
                <a:ea typeface="Calibri" panose="020F0502020204030204" pitchFamily="34" charset="0"/>
                <a:cs typeface="Times New Roman" panose="02020603050405020304" pitchFamily="18" charset="0"/>
              </a:rPr>
              <a:t>”, “and Pylorus”.</a:t>
            </a:r>
            <a:endParaRPr lang="en-GB" dirty="0"/>
          </a:p>
          <a:p>
            <a:pPr lvl="1" algn="just">
              <a:lnSpc>
                <a:spcPct val="107000"/>
              </a:lnSpc>
              <a:spcAft>
                <a:spcPts val="800"/>
              </a:spcAft>
            </a:pPr>
            <a:r>
              <a:rPr lang="en-GB" dirty="0"/>
              <a:t>Abnormal: </a:t>
            </a:r>
            <a:r>
              <a:rPr lang="en-GB" dirty="0">
                <a:effectLst/>
                <a:latin typeface="Calibri" panose="020F0502020204030204" pitchFamily="34" charset="0"/>
                <a:ea typeface="Calibri" panose="020F0502020204030204" pitchFamily="34" charset="0"/>
                <a:cs typeface="Times New Roman" panose="02020603050405020304" pitchFamily="18" charset="0"/>
              </a:rPr>
              <a:t>“Esophagitis”, “Polyps”, and “Ulcerative Colitis”. </a:t>
            </a:r>
          </a:p>
          <a:p>
            <a:pPr algn="just">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Split : 80:10:10</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A9994FC4-8E6E-1E40-0489-4865C9F5C102}"/>
              </a:ext>
            </a:extLst>
          </p:cNvPr>
          <p:cNvGraphicFramePr>
            <a:graphicFrameLocks noGrp="1"/>
          </p:cNvGraphicFramePr>
          <p:nvPr>
            <p:ph sz="half" idx="2"/>
            <p:extLst>
              <p:ext uri="{D42A27DB-BD31-4B8C-83A1-F6EECF244321}">
                <p14:modId xmlns:p14="http://schemas.microsoft.com/office/powerpoint/2010/main" val="2116476175"/>
              </p:ext>
            </p:extLst>
          </p:nvPr>
        </p:nvGraphicFramePr>
        <p:xfrm>
          <a:off x="8258470" y="4542022"/>
          <a:ext cx="3341171" cy="1401880"/>
        </p:xfrm>
        <a:graphic>
          <a:graphicData uri="http://schemas.openxmlformats.org/drawingml/2006/table">
            <a:tbl>
              <a:tblPr firstRow="1" firstCol="1" bandRow="1">
                <a:tableStyleId>{6E25E649-3F16-4E02-A733-19D2CDBF48F0}</a:tableStyleId>
              </a:tblPr>
              <a:tblGrid>
                <a:gridCol w="1205737">
                  <a:extLst>
                    <a:ext uri="{9D8B030D-6E8A-4147-A177-3AD203B41FA5}">
                      <a16:colId xmlns:a16="http://schemas.microsoft.com/office/drawing/2014/main" val="989159987"/>
                    </a:ext>
                  </a:extLst>
                </a:gridCol>
                <a:gridCol w="1428275">
                  <a:extLst>
                    <a:ext uri="{9D8B030D-6E8A-4147-A177-3AD203B41FA5}">
                      <a16:colId xmlns:a16="http://schemas.microsoft.com/office/drawing/2014/main" val="3491175196"/>
                    </a:ext>
                  </a:extLst>
                </a:gridCol>
                <a:gridCol w="707159">
                  <a:extLst>
                    <a:ext uri="{9D8B030D-6E8A-4147-A177-3AD203B41FA5}">
                      <a16:colId xmlns:a16="http://schemas.microsoft.com/office/drawing/2014/main" val="1507639452"/>
                    </a:ext>
                  </a:extLst>
                </a:gridCol>
              </a:tblGrid>
              <a:tr h="350470">
                <a:tc>
                  <a:txBody>
                    <a:bodyPr/>
                    <a:lstStyle/>
                    <a:p>
                      <a:pPr algn="just">
                        <a:lnSpc>
                          <a:spcPct val="107000"/>
                        </a:lnSpc>
                        <a:spcAft>
                          <a:spcPts val="800"/>
                        </a:spcAft>
                      </a:pPr>
                      <a:r>
                        <a:rPr lang="en-GB" sz="1400" dirty="0">
                          <a:effectLst/>
                        </a:rPr>
                        <a:t>Data</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n-GB" sz="1400" dirty="0">
                          <a:effectLst/>
                        </a:rPr>
                        <a:t>Sample per class</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n-GB" sz="1400">
                          <a:effectLst/>
                        </a:rPr>
                        <a:t>Total</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4686883"/>
                  </a:ext>
                </a:extLst>
              </a:tr>
              <a:tr h="350470">
                <a:tc>
                  <a:txBody>
                    <a:bodyPr/>
                    <a:lstStyle/>
                    <a:p>
                      <a:pPr algn="just">
                        <a:lnSpc>
                          <a:spcPct val="107000"/>
                        </a:lnSpc>
                        <a:spcAft>
                          <a:spcPts val="800"/>
                        </a:spcAft>
                      </a:pPr>
                      <a:r>
                        <a:rPr lang="en-GB" sz="1400">
                          <a:effectLst/>
                        </a:rPr>
                        <a:t>Train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effectLst/>
                        </a:rPr>
                        <a:t>1200</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fr-FR" sz="1400">
                          <a:effectLst/>
                        </a:rPr>
                        <a:t>7200</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1268818"/>
                  </a:ext>
                </a:extLst>
              </a:tr>
              <a:tr h="350470">
                <a:tc>
                  <a:txBody>
                    <a:bodyPr/>
                    <a:lstStyle/>
                    <a:p>
                      <a:pPr algn="just">
                        <a:lnSpc>
                          <a:spcPct val="107000"/>
                        </a:lnSpc>
                        <a:spcAft>
                          <a:spcPts val="800"/>
                        </a:spcAft>
                      </a:pPr>
                      <a:r>
                        <a:rPr lang="en-GB" sz="1400">
                          <a:effectLst/>
                        </a:rPr>
                        <a:t>Validation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effectLst/>
                        </a:rPr>
                        <a:t>200</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effectLst/>
                        </a:rPr>
                        <a:t>1200</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842291"/>
                  </a:ext>
                </a:extLst>
              </a:tr>
              <a:tr h="350470">
                <a:tc>
                  <a:txBody>
                    <a:bodyPr/>
                    <a:lstStyle/>
                    <a:p>
                      <a:pPr algn="just">
                        <a:lnSpc>
                          <a:spcPct val="107000"/>
                        </a:lnSpc>
                        <a:spcAft>
                          <a:spcPts val="800"/>
                        </a:spcAft>
                      </a:pPr>
                      <a:r>
                        <a:rPr lang="en-GB" sz="1400">
                          <a:effectLst/>
                        </a:rPr>
                        <a:t>Test</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effectLst/>
                        </a:rPr>
                        <a:t>200</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effectLst/>
                        </a:rPr>
                        <a:t>1200</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3643838"/>
                  </a:ext>
                </a:extLst>
              </a:tr>
            </a:tbl>
          </a:graphicData>
        </a:graphic>
      </p:graphicFrame>
    </p:spTree>
    <p:extLst>
      <p:ext uri="{BB962C8B-B14F-4D97-AF65-F5344CB8AC3E}">
        <p14:creationId xmlns:p14="http://schemas.microsoft.com/office/powerpoint/2010/main" val="105834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6" name="Rectangle 207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DB1DAA-0128-CE38-D208-E0085AF331DF}"/>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Tools and Libraries</a:t>
            </a:r>
          </a:p>
        </p:txBody>
      </p:sp>
      <p:pic>
        <p:nvPicPr>
          <p:cNvPr id="2052" name="Picture 4" descr="Langage Python : c'est quoi ? Que peut-on faire avec en 2023 ?">
            <a:extLst>
              <a:ext uri="{FF2B5EF4-FFF2-40B4-BE49-F238E27FC236}">
                <a16:creationId xmlns:a16="http://schemas.microsoft.com/office/drawing/2014/main" id="{DB38E352-5097-958F-F6E8-525CDFB2147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477049" y="321735"/>
            <a:ext cx="3358856" cy="18893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llustrisTNG - Data Access - FAQ">
            <a:extLst>
              <a:ext uri="{FF2B5EF4-FFF2-40B4-BE49-F238E27FC236}">
                <a16:creationId xmlns:a16="http://schemas.microsoft.com/office/drawing/2014/main" id="{6A861240-161A-C541-9B7D-29820A5F6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00352" y="431835"/>
            <a:ext cx="3683807" cy="167043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ode examples">
            <a:extLst>
              <a:ext uri="{FF2B5EF4-FFF2-40B4-BE49-F238E27FC236}">
                <a16:creationId xmlns:a16="http://schemas.microsoft.com/office/drawing/2014/main" id="{D0A0F978-9DB5-6BD1-0A19-B0C634C8D9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3978" y="2922823"/>
            <a:ext cx="3134290" cy="10858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tart using Pandas immediately for Earth Data Analysis (codes  included) - Earth Inversion">
            <a:extLst>
              <a:ext uri="{FF2B5EF4-FFF2-40B4-BE49-F238E27FC236}">
                <a16:creationId xmlns:a16="http://schemas.microsoft.com/office/drawing/2014/main" id="{840E75D9-B3A0-9741-5A76-F621AF6C95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8337" y="1442745"/>
            <a:ext cx="2792677" cy="242186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tplotlib.pyplot — Matplotlib 3.1.2 documentation">
            <a:extLst>
              <a:ext uri="{FF2B5EF4-FFF2-40B4-BE49-F238E27FC236}">
                <a16:creationId xmlns:a16="http://schemas.microsoft.com/office/drawing/2014/main" id="{C7D70636-B54A-C000-7F7A-B96C86AE392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197128" y="2984969"/>
            <a:ext cx="3683807" cy="8828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nsorFlow — Wikipédia">
            <a:extLst>
              <a:ext uri="{FF2B5EF4-FFF2-40B4-BE49-F238E27FC236}">
                <a16:creationId xmlns:a16="http://schemas.microsoft.com/office/drawing/2014/main" id="{C2AA7BE5-E914-C18D-5387-F31EA08A3B0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676325" y="4641675"/>
            <a:ext cx="2960300" cy="1894592"/>
          </a:xfrm>
          <a:prstGeom prst="rect">
            <a:avLst/>
          </a:prstGeom>
          <a:noFill/>
          <a:extLst>
            <a:ext uri="{909E8E84-426E-40DD-AFC4-6F175D3DCCD1}">
              <a14:hiddenFill xmlns:a14="http://schemas.microsoft.com/office/drawing/2010/main">
                <a:solidFill>
                  <a:srgbClr val="FFFFFF"/>
                </a:solidFill>
              </a14:hiddenFill>
            </a:ext>
          </a:extLst>
        </p:spPr>
      </p:pic>
      <p:cxnSp>
        <p:nvCxnSpPr>
          <p:cNvPr id="2078" name="Straight Connector 207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9C4B767-90E2-97CA-9614-8623ECCE42E9}"/>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spcAft>
                <a:spcPts val="600"/>
              </a:spcAft>
            </a:pPr>
            <a:fld id="{91CE57D0-28F4-4898-A7D6-5DF6F603F0F9}" type="slidenum">
              <a:rPr lang="en-US">
                <a:solidFill>
                  <a:schemeClr val="tx1">
                    <a:lumMod val="75000"/>
                    <a:lumOff val="25000"/>
                  </a:schemeClr>
                </a:solidFill>
              </a:rPr>
              <a:pPr>
                <a:spcAft>
                  <a:spcPts val="600"/>
                </a:spcAft>
              </a:pPr>
              <a:t>13</a:t>
            </a:fld>
            <a:endParaRPr lang="en-US">
              <a:solidFill>
                <a:schemeClr val="tx1">
                  <a:lumMod val="75000"/>
                  <a:lumOff val="25000"/>
                </a:schemeClr>
              </a:solidFill>
            </a:endParaRPr>
          </a:p>
        </p:txBody>
      </p:sp>
    </p:spTree>
    <p:extLst>
      <p:ext uri="{BB962C8B-B14F-4D97-AF65-F5344CB8AC3E}">
        <p14:creationId xmlns:p14="http://schemas.microsoft.com/office/powerpoint/2010/main" val="130335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9F45359-E165-2160-BDF7-51860001D454}"/>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latin typeface="+mj-lt"/>
                <a:ea typeface="+mj-ea"/>
                <a:cs typeface="+mj-cs"/>
              </a:rPr>
              <a:t>Evaluation Metrics </a:t>
            </a:r>
          </a:p>
        </p:txBody>
      </p:sp>
      <p:sp>
        <p:nvSpPr>
          <p:cNvPr id="4" name="Slide Number Placeholder 3">
            <a:extLst>
              <a:ext uri="{FF2B5EF4-FFF2-40B4-BE49-F238E27FC236}">
                <a16:creationId xmlns:a16="http://schemas.microsoft.com/office/drawing/2014/main" id="{295FCFFB-C736-5639-58BF-9E9BB8162D0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9" name="Content Placeholder 18">
            <a:extLst>
              <a:ext uri="{FF2B5EF4-FFF2-40B4-BE49-F238E27FC236}">
                <a16:creationId xmlns:a16="http://schemas.microsoft.com/office/drawing/2014/main" id="{76E3AB95-1F39-6445-ED7D-D675A56A1B53}"/>
              </a:ext>
            </a:extLst>
          </p:cNvPr>
          <p:cNvSpPr>
            <a:spLocks noGrp="1"/>
          </p:cNvSpPr>
          <p:nvPr>
            <p:ph sz="half" idx="2"/>
          </p:nvPr>
        </p:nvSpPr>
        <p:spPr>
          <a:xfrm>
            <a:off x="443883" y="1825625"/>
            <a:ext cx="10909917" cy="4351338"/>
          </a:xfrm>
        </p:spPr>
        <p:txBody>
          <a:bodyPr>
            <a:normAutofit fontScale="70000" lnSpcReduction="20000"/>
          </a:bodyPr>
          <a:lstStyle/>
          <a:p>
            <a:pPr marL="0" indent="0" algn="just">
              <a:lnSpc>
                <a:spcPct val="107000"/>
              </a:lnSpc>
              <a:spcAft>
                <a:spcPts val="800"/>
              </a:spcAft>
              <a:buNone/>
            </a:pPr>
            <a:endParaRPr lang="en-GB" sz="2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GB" sz="2800" b="1" dirty="0">
                <a:effectLst/>
                <a:latin typeface="Calibri" panose="020F0502020204030204" pitchFamily="34" charset="0"/>
                <a:ea typeface="Calibri" panose="020F0502020204030204" pitchFamily="34" charset="0"/>
                <a:cs typeface="Times New Roman" panose="02020603050405020304" pitchFamily="18" charset="0"/>
              </a:rPr>
              <a:t>Accuracy</a:t>
            </a:r>
            <a:r>
              <a:rPr lang="en-GB" sz="2800" dirty="0">
                <a:effectLst/>
                <a:latin typeface="Calibri" panose="020F0502020204030204" pitchFamily="34" charset="0"/>
                <a:ea typeface="Calibri" panose="020F0502020204030204" pitchFamily="34" charset="0"/>
                <a:cs typeface="Times New Roman" panose="02020603050405020304" pitchFamily="18" charset="0"/>
              </a:rPr>
              <a:t> : Model accuracy is defined as the number of classifications a model correctly predicts divided by the total number of predictions made. It’s a way of assessing the performance of a model.</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GB" sz="2800" b="1" dirty="0">
                <a:effectLst/>
                <a:latin typeface="Calibri" panose="020F0502020204030204" pitchFamily="34" charset="0"/>
                <a:ea typeface="Calibri" panose="020F0502020204030204" pitchFamily="34" charset="0"/>
                <a:cs typeface="Times New Roman" panose="02020603050405020304" pitchFamily="18" charset="0"/>
              </a:rPr>
              <a:t>Precision</a:t>
            </a:r>
            <a:r>
              <a:rPr lang="en-GB" sz="2800" dirty="0">
                <a:effectLst/>
                <a:latin typeface="Calibri" panose="020F0502020204030204" pitchFamily="34" charset="0"/>
                <a:ea typeface="Calibri" panose="020F0502020204030204" pitchFamily="34" charset="0"/>
                <a:cs typeface="Times New Roman" panose="02020603050405020304" pitchFamily="18" charset="0"/>
              </a:rPr>
              <a:t> :  Attempts to answer the following question : What proportion of prediction as positive was actually correct?</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GB" sz="2800" b="1" dirty="0">
                <a:effectLst/>
                <a:latin typeface="Calibri" panose="020F0502020204030204" pitchFamily="34" charset="0"/>
                <a:ea typeface="Calibri" panose="020F0502020204030204" pitchFamily="34" charset="0"/>
                <a:cs typeface="Times New Roman" panose="02020603050405020304" pitchFamily="18" charset="0"/>
              </a:rPr>
              <a:t>Recall</a:t>
            </a:r>
            <a:r>
              <a:rPr lang="en-GB" sz="2800" dirty="0">
                <a:effectLst/>
                <a:latin typeface="Calibri" panose="020F0502020204030204" pitchFamily="34" charset="0"/>
                <a:ea typeface="Calibri" panose="020F0502020204030204" pitchFamily="34" charset="0"/>
                <a:cs typeface="Times New Roman" panose="02020603050405020304" pitchFamily="18" charset="0"/>
              </a:rPr>
              <a:t>:  Attempts to answer the following question: What proportion of actual positives was identified correctly?</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2800" b="1" dirty="0">
                <a:effectLst/>
                <a:latin typeface="Calibri" panose="020F0502020204030204" pitchFamily="34" charset="0"/>
                <a:ea typeface="Calibri" panose="020F0502020204030204" pitchFamily="34" charset="0"/>
                <a:cs typeface="Times New Roman" panose="02020603050405020304" pitchFamily="18" charset="0"/>
              </a:rPr>
              <a:t>Importance of the metrics</a:t>
            </a: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2800" dirty="0">
                <a:effectLst/>
                <a:latin typeface="Calibri" panose="020F0502020204030204" pitchFamily="34" charset="0"/>
                <a:ea typeface="Calibri" panose="020F0502020204030204" pitchFamily="34" charset="0"/>
                <a:cs typeface="Times New Roman" panose="02020603050405020304" pitchFamily="18" charset="0"/>
              </a:rPr>
              <a:t>All classes have the same importance : Accuracy is enough to evaluate the model’s performance </a:t>
            </a:r>
          </a:p>
          <a:p>
            <a:r>
              <a:rPr lang="en-GB" sz="2800" dirty="0">
                <a:latin typeface="Calibri" panose="020F0502020204030204" pitchFamily="34" charset="0"/>
                <a:ea typeface="Calibri" panose="020F0502020204030204" pitchFamily="34" charset="0"/>
                <a:cs typeface="Times New Roman" panose="02020603050405020304" pitchFamily="18" charset="0"/>
              </a:rPr>
              <a:t>Different importance (Abnormal images in our project):</a:t>
            </a:r>
            <a:r>
              <a:rPr lang="en-GB" sz="2800" dirty="0">
                <a:effectLst/>
                <a:latin typeface="Calibri" panose="020F0502020204030204" pitchFamily="34" charset="0"/>
                <a:ea typeface="Calibri" panose="020F0502020204030204" pitchFamily="34" charset="0"/>
                <a:cs typeface="Times New Roman" panose="02020603050405020304" pitchFamily="18" charset="0"/>
              </a:rPr>
              <a:t> Precision and recall are used as reference.</a:t>
            </a:r>
          </a:p>
          <a:p>
            <a:pPr marL="0" indent="0">
              <a:buNone/>
            </a:pPr>
            <a:r>
              <a:rPr lang="en-GB" sz="2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The best model must have a perfect precision and recall</a:t>
            </a:r>
            <a:endParaRPr lang="fr-FR" b="1" dirty="0">
              <a:solidFill>
                <a:srgbClr val="0070C0"/>
              </a:solidFill>
            </a:endParaRPr>
          </a:p>
          <a:p>
            <a:pPr marL="0" indent="0">
              <a:buNone/>
            </a:pPr>
            <a:endParaRPr lang="fr-FR" dirty="0"/>
          </a:p>
        </p:txBody>
      </p:sp>
      <p:sp>
        <p:nvSpPr>
          <p:cNvPr id="2" name="TextBox 1">
            <a:extLst>
              <a:ext uri="{FF2B5EF4-FFF2-40B4-BE49-F238E27FC236}">
                <a16:creationId xmlns:a16="http://schemas.microsoft.com/office/drawing/2014/main" id="{9FB4ECCD-6B92-B4FB-F96D-5E7F03BDB4EF}"/>
              </a:ext>
            </a:extLst>
          </p:cNvPr>
          <p:cNvSpPr txBox="1"/>
          <p:nvPr/>
        </p:nvSpPr>
        <p:spPr>
          <a:xfrm>
            <a:off x="284085" y="6455664"/>
            <a:ext cx="5261377" cy="246221"/>
          </a:xfrm>
          <a:prstGeom prst="rect">
            <a:avLst/>
          </a:prstGeom>
          <a:noFill/>
        </p:spPr>
        <p:txBody>
          <a:bodyPr wrap="none" rtlCol="0">
            <a:spAutoFit/>
          </a:bodyPr>
          <a:lstStyle/>
          <a:p>
            <a:r>
              <a:rPr lang="fr-FR" sz="1000" dirty="0"/>
              <a:t>https://developers.google.com/machine-learning/crash-course/classification/precision-and-recall</a:t>
            </a:r>
          </a:p>
        </p:txBody>
      </p:sp>
    </p:spTree>
    <p:extLst>
      <p:ext uri="{BB962C8B-B14F-4D97-AF65-F5344CB8AC3E}">
        <p14:creationId xmlns:p14="http://schemas.microsoft.com/office/powerpoint/2010/main" val="363417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9F45359-E165-2160-BDF7-51860001D454}"/>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GB" sz="4000" dirty="0">
                <a:solidFill>
                  <a:srgbClr val="FFFFFF"/>
                </a:solidFill>
              </a:rPr>
              <a:t>Performances table of the models</a:t>
            </a:r>
            <a:endParaRPr lang="en-US" sz="40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95FCFFB-C736-5639-58BF-9E9BB8162D0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graphicFrame>
        <p:nvGraphicFramePr>
          <p:cNvPr id="14" name="Content Placeholder 13">
            <a:extLst>
              <a:ext uri="{FF2B5EF4-FFF2-40B4-BE49-F238E27FC236}">
                <a16:creationId xmlns:a16="http://schemas.microsoft.com/office/drawing/2014/main" id="{5E630B36-7EB6-024D-6319-BC1E177AA763}"/>
              </a:ext>
            </a:extLst>
          </p:cNvPr>
          <p:cNvGraphicFramePr>
            <a:graphicFrameLocks noGrp="1"/>
          </p:cNvGraphicFramePr>
          <p:nvPr>
            <p:ph sz="half" idx="2"/>
            <p:extLst>
              <p:ext uri="{D42A27DB-BD31-4B8C-83A1-F6EECF244321}">
                <p14:modId xmlns:p14="http://schemas.microsoft.com/office/powerpoint/2010/main" val="2062304364"/>
              </p:ext>
            </p:extLst>
          </p:nvPr>
        </p:nvGraphicFramePr>
        <p:xfrm>
          <a:off x="644056" y="3174783"/>
          <a:ext cx="10294039" cy="2007233"/>
        </p:xfrm>
        <a:graphic>
          <a:graphicData uri="http://schemas.openxmlformats.org/drawingml/2006/table">
            <a:tbl>
              <a:tblPr firstRow="1" bandRow="1">
                <a:tableStyleId>{5C22544A-7EE6-4342-B048-85BDC9FD1C3A}</a:tableStyleId>
              </a:tblPr>
              <a:tblGrid>
                <a:gridCol w="1354809">
                  <a:extLst>
                    <a:ext uri="{9D8B030D-6E8A-4147-A177-3AD203B41FA5}">
                      <a16:colId xmlns:a16="http://schemas.microsoft.com/office/drawing/2014/main" val="3064486451"/>
                    </a:ext>
                  </a:extLst>
                </a:gridCol>
                <a:gridCol w="1024701">
                  <a:extLst>
                    <a:ext uri="{9D8B030D-6E8A-4147-A177-3AD203B41FA5}">
                      <a16:colId xmlns:a16="http://schemas.microsoft.com/office/drawing/2014/main" val="464374388"/>
                    </a:ext>
                  </a:extLst>
                </a:gridCol>
                <a:gridCol w="1012795">
                  <a:extLst>
                    <a:ext uri="{9D8B030D-6E8A-4147-A177-3AD203B41FA5}">
                      <a16:colId xmlns:a16="http://schemas.microsoft.com/office/drawing/2014/main" val="533276255"/>
                    </a:ext>
                  </a:extLst>
                </a:gridCol>
                <a:gridCol w="946913">
                  <a:extLst>
                    <a:ext uri="{9D8B030D-6E8A-4147-A177-3AD203B41FA5}">
                      <a16:colId xmlns:a16="http://schemas.microsoft.com/office/drawing/2014/main" val="302355494"/>
                    </a:ext>
                  </a:extLst>
                </a:gridCol>
                <a:gridCol w="791613">
                  <a:extLst>
                    <a:ext uri="{9D8B030D-6E8A-4147-A177-3AD203B41FA5}">
                      <a16:colId xmlns:a16="http://schemas.microsoft.com/office/drawing/2014/main" val="1995187083"/>
                    </a:ext>
                  </a:extLst>
                </a:gridCol>
                <a:gridCol w="1085832">
                  <a:extLst>
                    <a:ext uri="{9D8B030D-6E8A-4147-A177-3AD203B41FA5}">
                      <a16:colId xmlns:a16="http://schemas.microsoft.com/office/drawing/2014/main" val="2033836104"/>
                    </a:ext>
                  </a:extLst>
                </a:gridCol>
                <a:gridCol w="1019344">
                  <a:extLst>
                    <a:ext uri="{9D8B030D-6E8A-4147-A177-3AD203B41FA5}">
                      <a16:colId xmlns:a16="http://schemas.microsoft.com/office/drawing/2014/main" val="2189487230"/>
                    </a:ext>
                  </a:extLst>
                </a:gridCol>
                <a:gridCol w="1019344">
                  <a:extLst>
                    <a:ext uri="{9D8B030D-6E8A-4147-A177-3AD203B41FA5}">
                      <a16:colId xmlns:a16="http://schemas.microsoft.com/office/drawing/2014/main" val="623625593"/>
                    </a:ext>
                  </a:extLst>
                </a:gridCol>
                <a:gridCol w="1019344">
                  <a:extLst>
                    <a:ext uri="{9D8B030D-6E8A-4147-A177-3AD203B41FA5}">
                      <a16:colId xmlns:a16="http://schemas.microsoft.com/office/drawing/2014/main" val="1815901011"/>
                    </a:ext>
                  </a:extLst>
                </a:gridCol>
                <a:gridCol w="1019344">
                  <a:extLst>
                    <a:ext uri="{9D8B030D-6E8A-4147-A177-3AD203B41FA5}">
                      <a16:colId xmlns:a16="http://schemas.microsoft.com/office/drawing/2014/main" val="2314133612"/>
                    </a:ext>
                  </a:extLst>
                </a:gridCol>
              </a:tblGrid>
              <a:tr h="393976">
                <a:tc>
                  <a:txBody>
                    <a:bodyPr/>
                    <a:lstStyle/>
                    <a:p>
                      <a:pPr algn="ctr">
                        <a:lnSpc>
                          <a:spcPct val="107000"/>
                        </a:lnSpc>
                        <a:spcAft>
                          <a:spcPts val="800"/>
                        </a:spcAft>
                      </a:pPr>
                      <a:r>
                        <a:rPr lang="fr-FR" sz="2100">
                          <a:effectLst/>
                        </a:rPr>
                        <a:t>Model</a:t>
                      </a:r>
                      <a:endParaRPr lang="fr-FR" sz="19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nchor="ctr"/>
                </a:tc>
                <a:tc gridSpan="3">
                  <a:txBody>
                    <a:bodyPr/>
                    <a:lstStyle/>
                    <a:p>
                      <a:pPr algn="ctr">
                        <a:lnSpc>
                          <a:spcPct val="107000"/>
                        </a:lnSpc>
                        <a:spcAft>
                          <a:spcPts val="800"/>
                        </a:spcAft>
                      </a:pPr>
                      <a:r>
                        <a:rPr lang="fr-FR" sz="2100" dirty="0">
                          <a:effectLst/>
                        </a:rPr>
                        <a:t>Train</a:t>
                      </a:r>
                      <a:endParaRPr lang="fr-FR"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nchor="ctr"/>
                </a:tc>
                <a:tc hMerge="1">
                  <a:txBody>
                    <a:bodyPr/>
                    <a:lstStyle/>
                    <a:p>
                      <a:endParaRPr lang="fr-FR"/>
                    </a:p>
                  </a:txBody>
                  <a:tcPr/>
                </a:tc>
                <a:tc hMerge="1">
                  <a:txBody>
                    <a:bodyPr/>
                    <a:lstStyle/>
                    <a:p>
                      <a:endParaRPr lang="fr-FR"/>
                    </a:p>
                  </a:txBody>
                  <a:tcPr/>
                </a:tc>
                <a:tc gridSpan="3">
                  <a:txBody>
                    <a:bodyPr/>
                    <a:lstStyle/>
                    <a:p>
                      <a:pPr algn="ctr"/>
                      <a:r>
                        <a:rPr lang="fr-FR" sz="2100" dirty="0">
                          <a:effectLst/>
                        </a:rPr>
                        <a:t>Validation</a:t>
                      </a:r>
                      <a:endParaRPr lang="fr-FR" dirty="0"/>
                    </a:p>
                  </a:txBody>
                  <a:tcPr marL="117994" marR="117994" marT="0" marB="0" anchor="ctr"/>
                </a:tc>
                <a:tc hMerge="1">
                  <a:txBody>
                    <a:bodyPr/>
                    <a:lstStyle/>
                    <a:p>
                      <a:endParaRPr lang="fr-FR" dirty="0"/>
                    </a:p>
                  </a:txBody>
                  <a:tcPr marL="117994" marR="117994" marT="0" marB="0" anchor="ctr"/>
                </a:tc>
                <a:tc hMerge="1">
                  <a:txBody>
                    <a:bodyPr/>
                    <a:lstStyle/>
                    <a:p>
                      <a:endParaRPr lang="fr-FR"/>
                    </a:p>
                  </a:txBody>
                  <a:tcPr/>
                </a:tc>
                <a:tc gridSpan="3">
                  <a:txBody>
                    <a:bodyPr/>
                    <a:lstStyle/>
                    <a:p>
                      <a:pPr algn="ctr">
                        <a:lnSpc>
                          <a:spcPct val="107000"/>
                        </a:lnSpc>
                        <a:spcAft>
                          <a:spcPts val="800"/>
                        </a:spcAft>
                      </a:pPr>
                      <a:r>
                        <a:rPr lang="fr-FR" sz="2100">
                          <a:effectLst/>
                        </a:rPr>
                        <a:t>Test</a:t>
                      </a:r>
                      <a:endParaRPr lang="fr-FR" sz="19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2534305"/>
                  </a:ext>
                </a:extLst>
              </a:tr>
              <a:tr h="364357">
                <a:tc>
                  <a:txBody>
                    <a:bodyPr/>
                    <a:lstStyle/>
                    <a:p>
                      <a:pPr algn="l">
                        <a:lnSpc>
                          <a:spcPct val="107000"/>
                        </a:lnSpc>
                        <a:spcAft>
                          <a:spcPts val="800"/>
                        </a:spcAft>
                      </a:pPr>
                      <a:r>
                        <a:rPr lang="fr-FR" sz="1900">
                          <a:effectLst/>
                        </a:rPr>
                        <a:t>Metrics</a:t>
                      </a:r>
                      <a:endParaRPr lang="fr-FR" sz="19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Acc</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Pre</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Rec</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dirty="0" err="1">
                          <a:effectLst/>
                        </a:rPr>
                        <a:t>Acc</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Pre</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Rec</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Acc</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a:effectLst/>
                        </a:rPr>
                        <a:t>Pre</a:t>
                      </a:r>
                      <a:endParaRPr lang="fr-FR" sz="18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l">
                        <a:lnSpc>
                          <a:spcPct val="107000"/>
                        </a:lnSpc>
                        <a:spcAft>
                          <a:spcPts val="800"/>
                        </a:spcAft>
                      </a:pPr>
                      <a:r>
                        <a:rPr lang="fr-FR" sz="1800" b="1" dirty="0">
                          <a:effectLst/>
                        </a:rPr>
                        <a:t>Rec</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extLst>
                  <a:ext uri="{0D108BD9-81ED-4DB2-BD59-A6C34878D82A}">
                    <a16:rowId xmlns:a16="http://schemas.microsoft.com/office/drawing/2014/main" val="3673582634"/>
                  </a:ext>
                </a:extLst>
              </a:tr>
              <a:tr h="47001">
                <a:tc gridSpan="10">
                  <a:txBody>
                    <a:bodyPr/>
                    <a:lstStyle/>
                    <a:p>
                      <a:pPr algn="l">
                        <a:lnSpc>
                          <a:spcPct val="107000"/>
                        </a:lnSpc>
                        <a:spcAft>
                          <a:spcPts val="800"/>
                        </a:spcAft>
                      </a:pPr>
                      <a:r>
                        <a:rPr lang="fr-FR" sz="1000" dirty="0">
                          <a:effectLst/>
                        </a:rPr>
                        <a:t> </a:t>
                      </a:r>
                      <a:endParaRPr lang="fr-FR"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09633722"/>
                  </a:ext>
                </a:extLst>
              </a:tr>
              <a:tr h="364357">
                <a:tc>
                  <a:txBody>
                    <a:bodyPr/>
                    <a:lstStyle/>
                    <a:p>
                      <a:pPr algn="l">
                        <a:lnSpc>
                          <a:spcPct val="107000"/>
                        </a:lnSpc>
                        <a:spcAft>
                          <a:spcPts val="800"/>
                        </a:spcAft>
                      </a:pPr>
                      <a:r>
                        <a:rPr lang="fr-FR" sz="1900" b="1">
                          <a:effectLst/>
                        </a:rPr>
                        <a:t>VGG16</a:t>
                      </a:r>
                      <a:endParaRPr lang="fr-FR" sz="19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0.951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0.949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0.952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0.853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0.852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0.853</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dirty="0">
                          <a:effectLst/>
                        </a:rPr>
                        <a:t>0.85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extLst>
                  <a:ext uri="{0D108BD9-81ED-4DB2-BD59-A6C34878D82A}">
                    <a16:rowId xmlns:a16="http://schemas.microsoft.com/office/drawing/2014/main" val="249355117"/>
                  </a:ext>
                </a:extLst>
              </a:tr>
              <a:tr h="364357">
                <a:tc>
                  <a:txBody>
                    <a:bodyPr/>
                    <a:lstStyle/>
                    <a:p>
                      <a:pPr algn="l">
                        <a:lnSpc>
                          <a:spcPct val="107000"/>
                        </a:lnSpc>
                        <a:spcAft>
                          <a:spcPts val="800"/>
                        </a:spcAft>
                      </a:pPr>
                      <a:r>
                        <a:rPr lang="fr-FR" sz="1900" b="1">
                          <a:effectLst/>
                        </a:rPr>
                        <a:t>VGG19</a:t>
                      </a:r>
                      <a:endParaRPr lang="fr-FR" sz="1900" b="1">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0.998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0.998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0.857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0.856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0.852</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0.85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extLst>
                  <a:ext uri="{0D108BD9-81ED-4DB2-BD59-A6C34878D82A}">
                    <a16:rowId xmlns:a16="http://schemas.microsoft.com/office/drawing/2014/main" val="1855993603"/>
                  </a:ext>
                </a:extLst>
              </a:tr>
              <a:tr h="364357">
                <a:tc>
                  <a:txBody>
                    <a:bodyPr/>
                    <a:lstStyle/>
                    <a:p>
                      <a:pPr algn="l">
                        <a:lnSpc>
                          <a:spcPct val="107000"/>
                        </a:lnSpc>
                        <a:spcAft>
                          <a:spcPts val="800"/>
                        </a:spcAft>
                      </a:pPr>
                      <a:r>
                        <a:rPr lang="fr-FR" sz="1900" b="1" dirty="0" err="1">
                          <a:effectLst/>
                        </a:rPr>
                        <a:t>Xception</a:t>
                      </a:r>
                      <a:endParaRPr lang="fr-FR" sz="19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0.997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0.997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a:effectLst/>
                        </a:rPr>
                        <a:t>0.997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none" dirty="0">
                          <a:effectLst/>
                        </a:rPr>
                        <a:t>0.882</a:t>
                      </a:r>
                      <a:r>
                        <a:rPr lang="fr-FR" sz="1600" u="sng" dirty="0">
                          <a:effectLst/>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sng" dirty="0">
                          <a:solidFill>
                            <a:schemeClr val="accent6">
                              <a:lumMod val="75000"/>
                            </a:schemeClr>
                          </a:solidFill>
                          <a:effectLst/>
                        </a:rPr>
                        <a:t>0.881 </a:t>
                      </a:r>
                      <a:endParaRPr lang="fr-FR" sz="16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sng" dirty="0">
                          <a:solidFill>
                            <a:schemeClr val="accent6">
                              <a:lumMod val="75000"/>
                            </a:schemeClr>
                          </a:solidFill>
                          <a:effectLst/>
                        </a:rPr>
                        <a:t>0.883</a:t>
                      </a:r>
                      <a:endParaRPr lang="fr-FR" sz="16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sng" dirty="0">
                          <a:solidFill>
                            <a:schemeClr val="accent6">
                              <a:lumMod val="75000"/>
                            </a:schemeClr>
                          </a:solidFill>
                          <a:effectLst/>
                        </a:rPr>
                        <a:t>0.882</a:t>
                      </a:r>
                      <a:endParaRPr lang="fr-FR" sz="16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sng" dirty="0">
                          <a:solidFill>
                            <a:schemeClr val="accent6">
                              <a:lumMod val="75000"/>
                            </a:schemeClr>
                          </a:solidFill>
                          <a:effectLst/>
                        </a:rPr>
                        <a:t>0.881</a:t>
                      </a:r>
                      <a:endParaRPr lang="fr-FR" sz="16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tc>
                  <a:txBody>
                    <a:bodyPr/>
                    <a:lstStyle/>
                    <a:p>
                      <a:pPr algn="ctr">
                        <a:lnSpc>
                          <a:spcPct val="107000"/>
                        </a:lnSpc>
                        <a:spcAft>
                          <a:spcPts val="800"/>
                        </a:spcAft>
                      </a:pPr>
                      <a:r>
                        <a:rPr lang="fr-FR" sz="1600" u="sng" dirty="0">
                          <a:solidFill>
                            <a:schemeClr val="accent6">
                              <a:lumMod val="75000"/>
                            </a:schemeClr>
                          </a:solidFill>
                          <a:effectLst/>
                        </a:rPr>
                        <a:t>0.883</a:t>
                      </a:r>
                      <a:endParaRPr lang="fr-FR" sz="16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17994" marR="117994" marT="0" marB="0"/>
                </a:tc>
                <a:extLst>
                  <a:ext uri="{0D108BD9-81ED-4DB2-BD59-A6C34878D82A}">
                    <a16:rowId xmlns:a16="http://schemas.microsoft.com/office/drawing/2014/main" val="965114649"/>
                  </a:ext>
                </a:extLst>
              </a:tr>
            </a:tbl>
          </a:graphicData>
        </a:graphic>
      </p:graphicFrame>
      <p:sp>
        <p:nvSpPr>
          <p:cNvPr id="15" name="TextBox 14">
            <a:extLst>
              <a:ext uri="{FF2B5EF4-FFF2-40B4-BE49-F238E27FC236}">
                <a16:creationId xmlns:a16="http://schemas.microsoft.com/office/drawing/2014/main" id="{D19EE4C5-FA92-B4B9-7329-C6A57C6000D9}"/>
              </a:ext>
            </a:extLst>
          </p:cNvPr>
          <p:cNvSpPr txBox="1"/>
          <p:nvPr/>
        </p:nvSpPr>
        <p:spPr>
          <a:xfrm>
            <a:off x="976544" y="6107837"/>
            <a:ext cx="8708994" cy="369332"/>
          </a:xfrm>
          <a:prstGeom prst="rect">
            <a:avLst/>
          </a:prstGeom>
          <a:noFill/>
        </p:spPr>
        <p:txBody>
          <a:bodyPr wrap="square" rtlCol="0">
            <a:spAutoFit/>
          </a:bodyPr>
          <a:lstStyle/>
          <a:p>
            <a:pPr algn="ctr"/>
            <a:r>
              <a:rPr lang="en-GB" dirty="0" err="1"/>
              <a:t>Xception</a:t>
            </a:r>
            <a:r>
              <a:rPr lang="en-GB" dirty="0"/>
              <a:t> has better performances than VGG16 and VGG19</a:t>
            </a:r>
          </a:p>
        </p:txBody>
      </p:sp>
    </p:spTree>
    <p:extLst>
      <p:ext uri="{BB962C8B-B14F-4D97-AF65-F5344CB8AC3E}">
        <p14:creationId xmlns:p14="http://schemas.microsoft.com/office/powerpoint/2010/main" val="1298792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812A-5E76-8040-5999-E430A66C0177}"/>
              </a:ext>
            </a:extLst>
          </p:cNvPr>
          <p:cNvSpPr>
            <a:spLocks noGrp="1"/>
          </p:cNvSpPr>
          <p:nvPr>
            <p:ph type="title"/>
          </p:nvPr>
        </p:nvSpPr>
        <p:spPr>
          <a:xfrm>
            <a:off x="161924" y="210882"/>
            <a:ext cx="10331481" cy="998216"/>
          </a:xfrm>
        </p:spPr>
        <p:txBody>
          <a:bodyPr/>
          <a:lstStyle/>
          <a:p>
            <a:r>
              <a:rPr lang="fr-FR" dirty="0"/>
              <a:t>Performance of </a:t>
            </a:r>
            <a:r>
              <a:rPr lang="fr-FR" dirty="0" err="1"/>
              <a:t>Xception</a:t>
            </a:r>
            <a:r>
              <a:rPr lang="fr-FR" dirty="0"/>
              <a:t> by Class</a:t>
            </a:r>
          </a:p>
        </p:txBody>
      </p:sp>
      <p:sp>
        <p:nvSpPr>
          <p:cNvPr id="3" name="Content Placeholder 2">
            <a:extLst>
              <a:ext uri="{FF2B5EF4-FFF2-40B4-BE49-F238E27FC236}">
                <a16:creationId xmlns:a16="http://schemas.microsoft.com/office/drawing/2014/main" id="{35FA8BF5-16D9-28CF-CB90-BC181639D910}"/>
              </a:ext>
            </a:extLst>
          </p:cNvPr>
          <p:cNvSpPr>
            <a:spLocks noGrp="1"/>
          </p:cNvSpPr>
          <p:nvPr>
            <p:ph sz="half" idx="1"/>
          </p:nvPr>
        </p:nvSpPr>
        <p:spPr>
          <a:xfrm>
            <a:off x="5113538" y="1536444"/>
            <a:ext cx="6806361" cy="4109754"/>
          </a:xfrm>
        </p:spPr>
        <p:txBody>
          <a:bodyPr>
            <a:normAutofit/>
          </a:bodyPr>
          <a:lstStyle/>
          <a:p>
            <a:r>
              <a:rPr lang="en-GB" sz="2000" dirty="0">
                <a:effectLst/>
                <a:latin typeface="Calibri" panose="020F0502020204030204" pitchFamily="34" charset="0"/>
                <a:ea typeface="Calibri" panose="020F0502020204030204" pitchFamily="34" charset="0"/>
                <a:cs typeface="Times New Roman" panose="02020603050405020304" pitchFamily="18" charset="0"/>
              </a:rPr>
              <a:t>Cecum and Pylorus show the highest values for Recall and Precision</a:t>
            </a:r>
          </a:p>
          <a:p>
            <a:pPr lvl="1"/>
            <a:r>
              <a:rPr lang="en-GB" sz="1600" dirty="0">
                <a:effectLst/>
                <a:latin typeface="Calibri" panose="020F0502020204030204" pitchFamily="34" charset="0"/>
                <a:ea typeface="Calibri" panose="020F0502020204030204" pitchFamily="34" charset="0"/>
                <a:cs typeface="Times New Roman" panose="02020603050405020304" pitchFamily="18" charset="0"/>
              </a:rPr>
              <a:t>Model is able to classify almost all the sample images of the two classes correctly(Recall).</a:t>
            </a:r>
          </a:p>
          <a:p>
            <a:pPr lvl="1"/>
            <a:r>
              <a:rPr lang="en-GB" sz="1600" dirty="0">
                <a:effectLst/>
                <a:latin typeface="Calibri" panose="020F0502020204030204" pitchFamily="34" charset="0"/>
                <a:ea typeface="Calibri" panose="020F0502020204030204" pitchFamily="34" charset="0"/>
                <a:cs typeface="Times New Roman" panose="02020603050405020304" pitchFamily="18" charset="0"/>
              </a:rPr>
              <a:t> At the same time, it has low confusion with other classes, 92% of images classified as Cecum were Cecum, and 99% of the images classified as Pylorus were Pylorus images(Precision).</a:t>
            </a:r>
          </a:p>
          <a:p>
            <a:pPr lvl="1"/>
            <a:r>
              <a:rPr lang="en-GB" sz="1600" dirty="0">
                <a:latin typeface="Calibri" panose="020F0502020204030204" pitchFamily="34" charset="0"/>
                <a:cs typeface="Times New Roman" panose="02020603050405020304" pitchFamily="18" charset="0"/>
              </a:rPr>
              <a:t>Only one Pylorus sample was misclassified as </a:t>
            </a:r>
            <a:r>
              <a:rPr lang="en-GB" sz="1600" dirty="0" err="1">
                <a:latin typeface="Calibri" panose="020F0502020204030204" pitchFamily="34" charset="0"/>
                <a:cs typeface="Times New Roman" panose="02020603050405020304" pitchFamily="18" charset="0"/>
              </a:rPr>
              <a:t>Ulcerative_colitis</a:t>
            </a:r>
            <a:r>
              <a:rPr lang="en-GB" sz="1600" dirty="0">
                <a:latin typeface="Calibri" panose="020F0502020204030204" pitchFamily="34" charset="0"/>
                <a:cs typeface="Times New Roman" panose="02020603050405020304" pitchFamily="18" charset="0"/>
              </a:rPr>
              <a:t>.  </a:t>
            </a:r>
          </a:p>
          <a:p>
            <a:pPr lvl="1"/>
            <a:endParaRPr lang="en-GB" sz="2000" dirty="0">
              <a:latin typeface="Calibri" panose="020F0502020204030204" pitchFamily="34" charset="0"/>
              <a:cs typeface="Times New Roman" panose="02020603050405020304" pitchFamily="18" charset="0"/>
            </a:endParaRPr>
          </a:p>
          <a:p>
            <a:r>
              <a:rPr lang="en-GB" sz="2000" dirty="0">
                <a:effectLst/>
                <a:latin typeface="Calibri" panose="020F0502020204030204" pitchFamily="34" charset="0"/>
                <a:ea typeface="Calibri" panose="020F0502020204030204" pitchFamily="34" charset="0"/>
                <a:cs typeface="Times New Roman" panose="02020603050405020304" pitchFamily="18" charset="0"/>
              </a:rPr>
              <a:t>The model has the highest confusion between </a:t>
            </a:r>
            <a:r>
              <a:rPr lang="en-GB" sz="2000" dirty="0" err="1">
                <a:effectLst/>
                <a:latin typeface="Calibri" panose="020F0502020204030204" pitchFamily="34" charset="0"/>
                <a:ea typeface="Calibri" panose="020F0502020204030204" pitchFamily="34" charset="0"/>
                <a:cs typeface="Times New Roman" panose="02020603050405020304" pitchFamily="18" charset="0"/>
              </a:rPr>
              <a:t>Z_line</a:t>
            </a:r>
            <a:r>
              <a:rPr lang="en-GB" sz="2000" dirty="0">
                <a:effectLst/>
                <a:latin typeface="Calibri" panose="020F0502020204030204" pitchFamily="34" charset="0"/>
                <a:ea typeface="Calibri" panose="020F0502020204030204" pitchFamily="34" charset="0"/>
                <a:cs typeface="Times New Roman" panose="02020603050405020304" pitchFamily="18" charset="0"/>
              </a:rPr>
              <a:t> and Esophagitis. </a:t>
            </a:r>
          </a:p>
          <a:p>
            <a:pPr lvl="1"/>
            <a:r>
              <a:rPr lang="en-GB" sz="1600" dirty="0">
                <a:effectLst/>
                <a:latin typeface="Calibri" panose="020F0502020204030204" pitchFamily="34" charset="0"/>
                <a:ea typeface="Calibri" panose="020F0502020204030204" pitchFamily="34" charset="0"/>
                <a:cs typeface="Times New Roman" panose="02020603050405020304" pitchFamily="18" charset="0"/>
              </a:rPr>
              <a:t>16% of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Z_line</a:t>
            </a:r>
            <a:r>
              <a:rPr lang="en-GB" sz="1600" dirty="0">
                <a:effectLst/>
                <a:latin typeface="Calibri" panose="020F0502020204030204" pitchFamily="34" charset="0"/>
                <a:ea typeface="Calibri" panose="020F0502020204030204" pitchFamily="34" charset="0"/>
                <a:cs typeface="Times New Roman" panose="02020603050405020304" pitchFamily="18" charset="0"/>
              </a:rPr>
              <a:t> images are misclassified as Esophagitis, </a:t>
            </a:r>
          </a:p>
          <a:p>
            <a:pPr lvl="1"/>
            <a:r>
              <a:rPr lang="en-GB" sz="1600" dirty="0">
                <a:effectLst/>
                <a:latin typeface="Calibri" panose="020F0502020204030204" pitchFamily="34" charset="0"/>
                <a:ea typeface="Calibri" panose="020F0502020204030204" pitchFamily="34" charset="0"/>
                <a:cs typeface="Times New Roman" panose="02020603050405020304" pitchFamily="18" charset="0"/>
              </a:rPr>
              <a:t>25% of Esophagitis are misclassified as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Z_line</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GB"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25% of Esophagitis anomaly are not Detected.</a:t>
            </a:r>
          </a:p>
        </p:txBody>
      </p:sp>
      <p:sp>
        <p:nvSpPr>
          <p:cNvPr id="5" name="Slide Number Placeholder 4">
            <a:extLst>
              <a:ext uri="{FF2B5EF4-FFF2-40B4-BE49-F238E27FC236}">
                <a16:creationId xmlns:a16="http://schemas.microsoft.com/office/drawing/2014/main" id="{61A7C6B9-DD7A-8797-A3F8-73D5C161219B}"/>
              </a:ext>
            </a:extLst>
          </p:cNvPr>
          <p:cNvSpPr>
            <a:spLocks noGrp="1"/>
          </p:cNvSpPr>
          <p:nvPr>
            <p:ph type="sldNum" sz="quarter" idx="12"/>
          </p:nvPr>
        </p:nvSpPr>
        <p:spPr/>
        <p:txBody>
          <a:bodyPr/>
          <a:lstStyle/>
          <a:p>
            <a:fld id="{91CE57D0-28F4-4898-A7D6-5DF6F603F0F9}" type="slidenum">
              <a:rPr lang="fr-FR" smtClean="0"/>
              <a:t>16</a:t>
            </a:fld>
            <a:endParaRPr lang="fr-FR"/>
          </a:p>
        </p:txBody>
      </p:sp>
      <p:pic>
        <p:nvPicPr>
          <p:cNvPr id="6" name="Content Placeholder 5" descr="Chart&#10;&#10;Description automatically generated with low confidence">
            <a:extLst>
              <a:ext uri="{FF2B5EF4-FFF2-40B4-BE49-F238E27FC236}">
                <a16:creationId xmlns:a16="http://schemas.microsoft.com/office/drawing/2014/main" id="{9487335C-73EC-6CB5-C18A-590755B0BB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72100" y="1272918"/>
            <a:ext cx="4084234" cy="3480058"/>
          </a:xfrm>
          <a:prstGeom prst="rect">
            <a:avLst/>
          </a:prstGeom>
          <a:noFill/>
          <a:ln>
            <a:noFill/>
          </a:ln>
        </p:spPr>
      </p:pic>
      <p:graphicFrame>
        <p:nvGraphicFramePr>
          <p:cNvPr id="7" name="Table 6">
            <a:extLst>
              <a:ext uri="{FF2B5EF4-FFF2-40B4-BE49-F238E27FC236}">
                <a16:creationId xmlns:a16="http://schemas.microsoft.com/office/drawing/2014/main" id="{A91CF2BB-6818-11DB-AB6E-D410BD43FAFA}"/>
              </a:ext>
            </a:extLst>
          </p:cNvPr>
          <p:cNvGraphicFramePr>
            <a:graphicFrameLocks noGrp="1"/>
          </p:cNvGraphicFramePr>
          <p:nvPr>
            <p:extLst>
              <p:ext uri="{D42A27DB-BD31-4B8C-83A1-F6EECF244321}">
                <p14:modId xmlns:p14="http://schemas.microsoft.com/office/powerpoint/2010/main" val="903711270"/>
              </p:ext>
            </p:extLst>
          </p:nvPr>
        </p:nvGraphicFramePr>
        <p:xfrm>
          <a:off x="541932" y="4900474"/>
          <a:ext cx="4218201" cy="1750071"/>
        </p:xfrm>
        <a:graphic>
          <a:graphicData uri="http://schemas.openxmlformats.org/drawingml/2006/table">
            <a:tbl>
              <a:tblPr firstRow="1" firstCol="1" bandRow="1">
                <a:tableStyleId>{69CF1AB2-1976-4502-BF36-3FF5EA218861}</a:tableStyleId>
              </a:tblPr>
              <a:tblGrid>
                <a:gridCol w="1809321">
                  <a:extLst>
                    <a:ext uri="{9D8B030D-6E8A-4147-A177-3AD203B41FA5}">
                      <a16:colId xmlns:a16="http://schemas.microsoft.com/office/drawing/2014/main" val="2849429089"/>
                    </a:ext>
                  </a:extLst>
                </a:gridCol>
                <a:gridCol w="445374">
                  <a:extLst>
                    <a:ext uri="{9D8B030D-6E8A-4147-A177-3AD203B41FA5}">
                      <a16:colId xmlns:a16="http://schemas.microsoft.com/office/drawing/2014/main" val="2002084592"/>
                    </a:ext>
                  </a:extLst>
                </a:gridCol>
                <a:gridCol w="1140887">
                  <a:extLst>
                    <a:ext uri="{9D8B030D-6E8A-4147-A177-3AD203B41FA5}">
                      <a16:colId xmlns:a16="http://schemas.microsoft.com/office/drawing/2014/main" val="3751727741"/>
                    </a:ext>
                  </a:extLst>
                </a:gridCol>
                <a:gridCol w="822619">
                  <a:extLst>
                    <a:ext uri="{9D8B030D-6E8A-4147-A177-3AD203B41FA5}">
                      <a16:colId xmlns:a16="http://schemas.microsoft.com/office/drawing/2014/main" val="2506180419"/>
                    </a:ext>
                  </a:extLst>
                </a:gridCol>
              </a:tblGrid>
              <a:tr h="269283">
                <a:tc gridSpan="2">
                  <a:txBody>
                    <a:bodyPr/>
                    <a:lstStyle/>
                    <a:p>
                      <a:pPr algn="l">
                        <a:lnSpc>
                          <a:spcPct val="107000"/>
                        </a:lnSpc>
                        <a:spcAft>
                          <a:spcPts val="800"/>
                        </a:spcAft>
                      </a:pPr>
                      <a:r>
                        <a:rPr lang="fr-FR" sz="1600" b="0" dirty="0">
                          <a:effectLst/>
                        </a:rPr>
                        <a:t>Class(</a:t>
                      </a:r>
                      <a:r>
                        <a:rPr lang="fr-FR" sz="1600" b="0" dirty="0" err="1">
                          <a:solidFill>
                            <a:srgbClr val="00B050"/>
                          </a:solidFill>
                          <a:effectLst/>
                        </a:rPr>
                        <a:t>Normal</a:t>
                      </a:r>
                      <a:r>
                        <a:rPr lang="fr-FR" sz="1600" b="0" dirty="0" err="1">
                          <a:effectLst/>
                        </a:rPr>
                        <a:t>,</a:t>
                      </a:r>
                      <a:r>
                        <a:rPr lang="fr-FR" sz="1600" b="0" dirty="0" err="1">
                          <a:solidFill>
                            <a:srgbClr val="FF0000"/>
                          </a:solidFill>
                          <a:effectLst/>
                        </a:rPr>
                        <a:t>Abnormal</a:t>
                      </a:r>
                      <a:r>
                        <a:rPr lang="fr-FR" sz="1600" b="0" dirty="0">
                          <a:effectLst/>
                        </a:rPr>
                        <a:t>)</a:t>
                      </a:r>
                      <a:endParaRPr lang="fr-F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a:txBody>
                    <a:bodyPr/>
                    <a:lstStyle/>
                    <a:p>
                      <a:pPr algn="l">
                        <a:lnSpc>
                          <a:spcPct val="107000"/>
                        </a:lnSpc>
                        <a:spcAft>
                          <a:spcPts val="800"/>
                        </a:spcAft>
                      </a:pPr>
                      <a:r>
                        <a:rPr lang="fr-FR" sz="1600" b="0">
                          <a:effectLst/>
                        </a:rPr>
                        <a:t>Precision</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fr-FR" sz="1600" b="0" dirty="0" err="1">
                          <a:effectLst/>
                        </a:rPr>
                        <a:t>Recall</a:t>
                      </a:r>
                      <a:endParaRPr lang="fr-F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0096322"/>
                  </a:ext>
                </a:extLst>
              </a:tr>
              <a:tr h="246798">
                <a:tc>
                  <a:txBody>
                    <a:bodyPr/>
                    <a:lstStyle/>
                    <a:p>
                      <a:pPr algn="l">
                        <a:lnSpc>
                          <a:spcPct val="107000"/>
                        </a:lnSpc>
                        <a:spcAft>
                          <a:spcPts val="800"/>
                        </a:spcAft>
                      </a:pPr>
                      <a:r>
                        <a:rPr lang="en-GB" sz="1400" b="0" dirty="0">
                          <a:solidFill>
                            <a:srgbClr val="00B050"/>
                          </a:solidFill>
                          <a:effectLst/>
                        </a:rPr>
                        <a:t>Cecum</a:t>
                      </a:r>
                      <a:endParaRPr lang="fr-FR" sz="1400" b="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0.92</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dirty="0">
                          <a:effectLst/>
                        </a:rPr>
                        <a:t>0.96</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5640650"/>
                  </a:ext>
                </a:extLst>
              </a:tr>
              <a:tr h="246798">
                <a:tc>
                  <a:txBody>
                    <a:bodyPr/>
                    <a:lstStyle/>
                    <a:p>
                      <a:pPr algn="l">
                        <a:lnSpc>
                          <a:spcPct val="107000"/>
                        </a:lnSpc>
                        <a:spcAft>
                          <a:spcPts val="800"/>
                        </a:spcAft>
                      </a:pPr>
                      <a:r>
                        <a:rPr lang="en-GB" sz="1400" b="0" dirty="0">
                          <a:solidFill>
                            <a:srgbClr val="FF0000"/>
                          </a:solidFill>
                          <a:effectLst/>
                        </a:rPr>
                        <a:t>Esophagitis</a:t>
                      </a:r>
                      <a:endParaRPr lang="fr-FR" sz="14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1</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0 .82</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0.74</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4488918"/>
                  </a:ext>
                </a:extLst>
              </a:tr>
              <a:tr h="246798">
                <a:tc>
                  <a:txBody>
                    <a:bodyPr/>
                    <a:lstStyle/>
                    <a:p>
                      <a:pPr algn="l">
                        <a:lnSpc>
                          <a:spcPct val="107000"/>
                        </a:lnSpc>
                        <a:spcAft>
                          <a:spcPts val="800"/>
                        </a:spcAft>
                      </a:pPr>
                      <a:r>
                        <a:rPr lang="en-GB" sz="1400" b="0" dirty="0">
                          <a:solidFill>
                            <a:srgbClr val="FF0000"/>
                          </a:solidFill>
                          <a:effectLst/>
                        </a:rPr>
                        <a:t>Polyp</a:t>
                      </a:r>
                      <a:endParaRPr lang="fr-FR" sz="14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2</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0.95</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0.88</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9728421"/>
                  </a:ext>
                </a:extLst>
              </a:tr>
              <a:tr h="246798">
                <a:tc>
                  <a:txBody>
                    <a:bodyPr/>
                    <a:lstStyle/>
                    <a:p>
                      <a:pPr algn="l">
                        <a:lnSpc>
                          <a:spcPct val="107000"/>
                        </a:lnSpc>
                        <a:spcAft>
                          <a:spcPts val="800"/>
                        </a:spcAft>
                      </a:pPr>
                      <a:r>
                        <a:rPr lang="en-GB" sz="1400" b="0" dirty="0">
                          <a:solidFill>
                            <a:srgbClr val="00B050"/>
                          </a:solidFill>
                          <a:effectLst/>
                        </a:rPr>
                        <a:t>Pylorus</a:t>
                      </a:r>
                      <a:endParaRPr lang="fr-FR" sz="1400" b="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3</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dirty="0">
                          <a:effectLst/>
                        </a:rPr>
                        <a:t>0.98</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0.99</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0398251"/>
                  </a:ext>
                </a:extLst>
              </a:tr>
              <a:tr h="246798">
                <a:tc>
                  <a:txBody>
                    <a:bodyPr/>
                    <a:lstStyle/>
                    <a:p>
                      <a:pPr algn="l">
                        <a:lnSpc>
                          <a:spcPct val="107000"/>
                        </a:lnSpc>
                        <a:spcAft>
                          <a:spcPts val="800"/>
                        </a:spcAft>
                      </a:pPr>
                      <a:r>
                        <a:rPr lang="en-GB" sz="1400" b="0" dirty="0" err="1">
                          <a:solidFill>
                            <a:srgbClr val="FF0000"/>
                          </a:solidFill>
                          <a:effectLst/>
                        </a:rPr>
                        <a:t>Ulcerative_colitis</a:t>
                      </a:r>
                      <a:endParaRPr lang="fr-FR" sz="1400" b="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4</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dirty="0">
                          <a:effectLst/>
                        </a:rPr>
                        <a:t>0.93</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0.94</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9221918"/>
                  </a:ext>
                </a:extLst>
              </a:tr>
              <a:tr h="246798">
                <a:tc>
                  <a:txBody>
                    <a:bodyPr/>
                    <a:lstStyle/>
                    <a:p>
                      <a:pPr algn="l">
                        <a:lnSpc>
                          <a:spcPct val="107000"/>
                        </a:lnSpc>
                        <a:spcAft>
                          <a:spcPts val="800"/>
                        </a:spcAft>
                      </a:pPr>
                      <a:r>
                        <a:rPr lang="en-GB" sz="1400" b="0" dirty="0" err="1">
                          <a:solidFill>
                            <a:srgbClr val="00B050"/>
                          </a:solidFill>
                          <a:effectLst/>
                        </a:rPr>
                        <a:t>Z_Line</a:t>
                      </a:r>
                      <a:endParaRPr lang="fr-FR" sz="1400" b="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5</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a:effectLst/>
                        </a:rPr>
                        <a:t>0.77</a:t>
                      </a:r>
                      <a:endParaRPr lang="fr-FR"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FR" sz="1300" dirty="0">
                          <a:effectLst/>
                        </a:rPr>
                        <a:t>0.84</a:t>
                      </a: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591434"/>
                  </a:ext>
                </a:extLst>
              </a:tr>
            </a:tbl>
          </a:graphicData>
        </a:graphic>
      </p:graphicFrame>
      <p:sp>
        <p:nvSpPr>
          <p:cNvPr id="8" name="TextBox 7">
            <a:extLst>
              <a:ext uri="{FF2B5EF4-FFF2-40B4-BE49-F238E27FC236}">
                <a16:creationId xmlns:a16="http://schemas.microsoft.com/office/drawing/2014/main" id="{ECCDD8B0-4D9D-A8BC-9E30-7F3E1FDF5659}"/>
              </a:ext>
            </a:extLst>
          </p:cNvPr>
          <p:cNvSpPr txBox="1"/>
          <p:nvPr/>
        </p:nvSpPr>
        <p:spPr>
          <a:xfrm>
            <a:off x="5237826" y="5646198"/>
            <a:ext cx="6682074" cy="646331"/>
          </a:xfrm>
          <a:prstGeom prst="rect">
            <a:avLst/>
          </a:prstGeom>
          <a:noFill/>
        </p:spPr>
        <p:txBody>
          <a:bodyPr wrap="square" rtlCol="0">
            <a:spAutoFit/>
          </a:bodyPr>
          <a:lstStyle/>
          <a:p>
            <a:r>
              <a:rPr lang="en-GB" sz="1800"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It is more risky to have abnormal image misclassified as normal than having normal misclassified as abnormal</a:t>
            </a:r>
            <a:endParaRPr lang="fr-FR" b="1" dirty="0">
              <a:solidFill>
                <a:srgbClr val="0070C0"/>
              </a:solidFill>
            </a:endParaRPr>
          </a:p>
        </p:txBody>
      </p:sp>
    </p:spTree>
    <p:extLst>
      <p:ext uri="{BB962C8B-B14F-4D97-AF65-F5344CB8AC3E}">
        <p14:creationId xmlns:p14="http://schemas.microsoft.com/office/powerpoint/2010/main" val="1555043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C8371-E9CA-2D23-F95D-D2B542EECB7B}"/>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a:t>Part 2</a:t>
            </a:r>
            <a:endParaRPr lang="en-US" dirty="0"/>
          </a:p>
        </p:txBody>
      </p:sp>
      <p:sp>
        <p:nvSpPr>
          <p:cNvPr id="5" name="Text Placeholder 4">
            <a:extLst>
              <a:ext uri="{FF2B5EF4-FFF2-40B4-BE49-F238E27FC236}">
                <a16:creationId xmlns:a16="http://schemas.microsoft.com/office/drawing/2014/main" id="{74F0EAD2-6C7C-6BBB-648A-F1A70A796B74}"/>
              </a:ext>
            </a:extLst>
          </p:cNvPr>
          <p:cNvSpPr>
            <a:spLocks noGrp="1"/>
          </p:cNvSpPr>
          <p:nvPr>
            <p:ph type="body" idx="1"/>
          </p:nvPr>
        </p:nvSpPr>
        <p:spPr>
          <a:xfrm>
            <a:off x="599608" y="4685288"/>
            <a:ext cx="4771381" cy="1035781"/>
          </a:xfrm>
        </p:spPr>
        <p:txBody>
          <a:bodyPr vert="horz" lIns="91440" tIns="45720" rIns="91440" bIns="45720" rtlCol="0">
            <a:normAutofit/>
          </a:bodyPr>
          <a:lstStyle/>
          <a:p>
            <a:r>
              <a:rPr lang="en-US" sz="2800" kern="1200" dirty="0">
                <a:solidFill>
                  <a:schemeClr val="tx1"/>
                </a:solidFill>
                <a:latin typeface="+mj-lt"/>
                <a:ea typeface="+mj-ea"/>
                <a:cs typeface="+mj-cs"/>
              </a:rPr>
              <a:t>Image visualization application</a:t>
            </a:r>
            <a:endParaRPr lang="en-US" sz="2800" dirty="0">
              <a:solidFill>
                <a:schemeClr val="tx1"/>
              </a:solidFill>
            </a:endParaRPr>
          </a:p>
        </p:txBody>
      </p:sp>
      <p:sp>
        <p:nvSpPr>
          <p:cNvPr id="2" name="Slide Number Placeholder 1">
            <a:extLst>
              <a:ext uri="{FF2B5EF4-FFF2-40B4-BE49-F238E27FC236}">
                <a16:creationId xmlns:a16="http://schemas.microsoft.com/office/drawing/2014/main" id="{8BA2C31E-21EB-1EC9-3910-2AB67690834E}"/>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91CE57D0-28F4-4898-A7D6-5DF6F603F0F9}" type="slidenum">
              <a:rPr lang="en-US" smtClean="0">
                <a:solidFill>
                  <a:prstClr val="black">
                    <a:tint val="75000"/>
                  </a:prstClr>
                </a:solidFill>
                <a:latin typeface="Calibri" panose="020F0502020204030204"/>
              </a:rPr>
              <a:pPr>
                <a:spcAft>
                  <a:spcPts val="600"/>
                </a:spcAft>
                <a:defRPr/>
              </a:pPr>
              <a:t>17</a:t>
            </a:fld>
            <a:endParaRPr lang="en-US">
              <a:solidFill>
                <a:prstClr val="black">
                  <a:tint val="75000"/>
                </a:prstClr>
              </a:solidFill>
              <a:latin typeface="Calibri" panose="020F0502020204030204"/>
            </a:endParaRPr>
          </a:p>
        </p:txBody>
      </p:sp>
      <p:pic>
        <p:nvPicPr>
          <p:cNvPr id="8194" name="Picture 2" descr="JIDE Software - JIDE Desktop Application Framework - A Foundation for Java Desktop  Applications">
            <a:extLst>
              <a:ext uri="{FF2B5EF4-FFF2-40B4-BE49-F238E27FC236}">
                <a16:creationId xmlns:a16="http://schemas.microsoft.com/office/drawing/2014/main" id="{844EEECB-FFE4-DB0A-C722-ED83527B8953}"/>
              </a:ext>
            </a:extLst>
          </p:cNvPr>
          <p:cNvPicPr>
            <a:picLocks noChangeAspect="1" noChangeArrowheads="1"/>
          </p:cNvPicPr>
          <p:nvPr/>
        </p:nvPicPr>
        <p:blipFill rotWithShape="1">
          <a:blip r:embed="rId2">
            <a:alphaModFix amt="43000"/>
            <a:extLst>
              <a:ext uri="{28A0092B-C50C-407E-A947-70E740481C1C}">
                <a14:useLocalDpi xmlns:a14="http://schemas.microsoft.com/office/drawing/2010/main" val="0"/>
              </a:ext>
            </a:extLst>
          </a:blip>
          <a:srcRect t="-125" b="-125"/>
          <a:stretch/>
        </p:blipFill>
        <p:spPr bwMode="auto">
          <a:xfrm>
            <a:off x="5480502" y="1304925"/>
            <a:ext cx="6383958" cy="39338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7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D3E55A6-FAEC-8C4E-99A4-8D0C36491883}"/>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Characteristics of the application</a:t>
            </a:r>
          </a:p>
        </p:txBody>
      </p:sp>
      <p:sp>
        <p:nvSpPr>
          <p:cNvPr id="6" name="Content Placeholder 5">
            <a:extLst>
              <a:ext uri="{FF2B5EF4-FFF2-40B4-BE49-F238E27FC236}">
                <a16:creationId xmlns:a16="http://schemas.microsoft.com/office/drawing/2014/main" id="{92B628A5-5B20-13FC-EC6E-B87A045EF42C}"/>
              </a:ext>
            </a:extLst>
          </p:cNvPr>
          <p:cNvSpPr>
            <a:spLocks noGrp="1"/>
          </p:cNvSpPr>
          <p:nvPr>
            <p:ph idx="1"/>
          </p:nvPr>
        </p:nvSpPr>
        <p:spPr>
          <a:xfrm>
            <a:off x="459351" y="1885280"/>
            <a:ext cx="11332599" cy="4678182"/>
          </a:xfrm>
        </p:spPr>
        <p:txBody>
          <a:bodyPr anchor="ctr">
            <a:normAutofit lnSpcReduction="10000"/>
          </a:bodyPr>
          <a:lstStyle/>
          <a:p>
            <a:pPr>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Allows exploration of Medical images in an intelligent way.</a:t>
            </a:r>
          </a:p>
          <a:p>
            <a:pPr>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WCE images </a:t>
            </a:r>
            <a:r>
              <a:rPr lang="en-GB" sz="2000" dirty="0">
                <a:effectLst/>
                <a:latin typeface="Calibri" panose="020F0502020204030204" pitchFamily="34" charset="0"/>
                <a:ea typeface="Calibri" panose="020F0502020204030204" pitchFamily="34" charset="0"/>
                <a:cs typeface="Times New Roman" panose="02020603050405020304" pitchFamily="18" charset="0"/>
              </a:rPr>
              <a:t>are automatically classified to normal and abnormal classes by inference to the </a:t>
            </a:r>
            <a:r>
              <a:rPr lang="en-GB" sz="2000" dirty="0" err="1">
                <a:effectLst/>
                <a:latin typeface="Calibri" panose="020F0502020204030204" pitchFamily="34" charset="0"/>
                <a:ea typeface="Calibri" panose="020F0502020204030204" pitchFamily="34" charset="0"/>
                <a:cs typeface="Times New Roman" panose="02020603050405020304" pitchFamily="18" charset="0"/>
              </a:rPr>
              <a:t>Xception</a:t>
            </a:r>
            <a:r>
              <a:rPr lang="en-GB" sz="2000" dirty="0">
                <a:effectLst/>
                <a:latin typeface="Calibri" panose="020F0502020204030204" pitchFamily="34" charset="0"/>
                <a:ea typeface="Calibri" panose="020F0502020204030204" pitchFamily="34" charset="0"/>
                <a:cs typeface="Times New Roman" panose="02020603050405020304" pitchFamily="18" charset="0"/>
              </a:rPr>
              <a:t> model.</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I</a:t>
            </a:r>
            <a:r>
              <a:rPr lang="en-GB" sz="2000" dirty="0">
                <a:effectLst/>
                <a:latin typeface="Calibri" panose="020F0502020204030204" pitchFamily="34" charset="0"/>
                <a:ea typeface="Calibri" panose="020F0502020204030204" pitchFamily="34" charset="0"/>
                <a:cs typeface="Times New Roman" panose="02020603050405020304" pitchFamily="18" charset="0"/>
              </a:rPr>
              <a:t>mages processing  functions are implemented. </a:t>
            </a:r>
          </a:p>
          <a:p>
            <a:pPr lvl="1">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Zoom: [0.25, 0.5, 0.66, 0.75, 1, 2,3,4]</a:t>
            </a:r>
          </a:p>
          <a:p>
            <a:pPr lvl="1">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Rotation with an angle to be defined,</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Horizontal </a:t>
            </a:r>
            <a:r>
              <a:rPr lang="en-GB" sz="2000">
                <a:effectLst/>
                <a:latin typeface="Calibri" panose="020F0502020204030204" pitchFamily="34" charset="0"/>
                <a:ea typeface="Calibri" panose="020F0502020204030204" pitchFamily="34" charset="0"/>
                <a:cs typeface="Times New Roman" panose="02020603050405020304" pitchFamily="18" charset="0"/>
              </a:rPr>
              <a:t>and vertical </a:t>
            </a:r>
            <a:r>
              <a:rPr lang="en-GB" sz="2000" dirty="0">
                <a:effectLst/>
                <a:latin typeface="Calibri" panose="020F0502020204030204" pitchFamily="34" charset="0"/>
                <a:ea typeface="Calibri" panose="020F0502020204030204" pitchFamily="34" charset="0"/>
                <a:cs typeface="Times New Roman" panose="02020603050405020304" pitchFamily="18" charset="0"/>
              </a:rPr>
              <a:t>flip</a:t>
            </a:r>
          </a:p>
          <a:p>
            <a:pPr lvl="1">
              <a:spcAft>
                <a:spcPts val="800"/>
              </a:spcAft>
            </a:pPr>
            <a:r>
              <a:rPr lang="en-GB" sz="2000" dirty="0">
                <a:latin typeface="Calibri" panose="020F0502020204030204" pitchFamily="34" charset="0"/>
                <a:cs typeface="Times New Roman" panose="02020603050405020304" pitchFamily="18" charset="0"/>
              </a:rPr>
              <a:t>Gray scale</a:t>
            </a:r>
          </a:p>
          <a:p>
            <a:pPr lvl="1">
              <a:spcAft>
                <a:spcPts val="800"/>
              </a:spcAft>
            </a:pPr>
            <a:r>
              <a:rPr lang="en-GB" sz="2000" dirty="0">
                <a:latin typeface="Calibri" panose="020F0502020204030204" pitchFamily="34" charset="0"/>
                <a:cs typeface="Times New Roman" panose="02020603050405020304" pitchFamily="18" charset="0"/>
              </a:rPr>
              <a:t>Brightness/Contrast,</a:t>
            </a:r>
          </a:p>
          <a:p>
            <a:pPr lvl="1">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Image slideshow: images in a folder are displayed in a slideshow</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Edge detection: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Sobel</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Canny</a:t>
            </a:r>
            <a:r>
              <a:rPr lang="fr-FR" sz="2000" dirty="0">
                <a:effectLst/>
                <a:latin typeface="Calibri" panose="020F0502020204030204" pitchFamily="34" charset="0"/>
                <a:ea typeface="Calibri" panose="020F0502020204030204" pitchFamily="34" charset="0"/>
                <a:cs typeface="Times New Roman" panose="02020603050405020304" pitchFamily="18" charset="0"/>
              </a:rPr>
              <a:t>, and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Laplacian</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algorithms</a:t>
            </a:r>
            <a:r>
              <a:rPr lang="fr-FR" sz="2000" dirty="0">
                <a:effectLst/>
                <a:latin typeface="Calibri" panose="020F0502020204030204" pitchFamily="34" charset="0"/>
                <a:ea typeface="Calibri" panose="020F0502020204030204" pitchFamily="34" charset="0"/>
                <a:cs typeface="Times New Roman" panose="02020603050405020304" pitchFamily="18" charset="0"/>
              </a:rPr>
              <a:t>.</a:t>
            </a:r>
          </a:p>
          <a:p>
            <a:endParaRPr lang="fr-FR" sz="1300" dirty="0"/>
          </a:p>
        </p:txBody>
      </p:sp>
      <p:sp>
        <p:nvSpPr>
          <p:cNvPr id="4" name="Slide Number Placeholder 3">
            <a:extLst>
              <a:ext uri="{FF2B5EF4-FFF2-40B4-BE49-F238E27FC236}">
                <a16:creationId xmlns:a16="http://schemas.microsoft.com/office/drawing/2014/main" id="{11B59AE0-AF2A-4D24-7A9D-9B5DE0F530F4}"/>
              </a:ext>
            </a:extLst>
          </p:cNvPr>
          <p:cNvSpPr>
            <a:spLocks noGrp="1"/>
          </p:cNvSpPr>
          <p:nvPr>
            <p:ph type="sldNum" sz="quarter" idx="12"/>
          </p:nvPr>
        </p:nvSpPr>
        <p:spPr>
          <a:xfrm>
            <a:off x="11704320" y="6455431"/>
            <a:ext cx="445913" cy="365125"/>
          </a:xfrm>
        </p:spPr>
        <p:txBody>
          <a:bodyPr>
            <a:normAutofit/>
          </a:bodyPr>
          <a:lstStyle/>
          <a:p>
            <a:pPr>
              <a:spcAft>
                <a:spcPts val="600"/>
              </a:spcAft>
            </a:pPr>
            <a:fld id="{91CE57D0-28F4-4898-A7D6-5DF6F603F0F9}" type="slidenum">
              <a:rPr lang="fr-FR" sz="1100" smtClean="0">
                <a:solidFill>
                  <a:schemeClr val="tx1">
                    <a:lumMod val="50000"/>
                    <a:lumOff val="50000"/>
                  </a:schemeClr>
                </a:solidFill>
              </a:rPr>
              <a:pPr>
                <a:spcAft>
                  <a:spcPts val="600"/>
                </a:spcAft>
              </a:pPr>
              <a:t>18</a:t>
            </a:fld>
            <a:endParaRPr lang="fr-FR" sz="1100">
              <a:solidFill>
                <a:schemeClr val="tx1">
                  <a:lumMod val="50000"/>
                  <a:lumOff val="50000"/>
                </a:schemeClr>
              </a:solidFill>
            </a:endParaRPr>
          </a:p>
        </p:txBody>
      </p:sp>
    </p:spTree>
    <p:extLst>
      <p:ext uri="{BB962C8B-B14F-4D97-AF65-F5344CB8AC3E}">
        <p14:creationId xmlns:p14="http://schemas.microsoft.com/office/powerpoint/2010/main" val="15621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TensorFlow — Wikipédia">
            <a:extLst>
              <a:ext uri="{FF2B5EF4-FFF2-40B4-BE49-F238E27FC236}">
                <a16:creationId xmlns:a16="http://schemas.microsoft.com/office/drawing/2014/main" id="{C2AA7BE5-E914-C18D-5387-F31EA08A3B0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790793" y="346167"/>
            <a:ext cx="2482728" cy="15889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order detection and Image processing">
            <a:extLst>
              <a:ext uri="{FF2B5EF4-FFF2-40B4-BE49-F238E27FC236}">
                <a16:creationId xmlns:a16="http://schemas.microsoft.com/office/drawing/2014/main" id="{B3D49C25-C554-DD9C-7900-B4ADE08715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3889" y="346167"/>
            <a:ext cx="2971670" cy="1547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ngage Python : c'est quoi ? Que peut-on faire avec en 2023 ?">
            <a:extLst>
              <a:ext uri="{FF2B5EF4-FFF2-40B4-BE49-F238E27FC236}">
                <a16:creationId xmlns:a16="http://schemas.microsoft.com/office/drawing/2014/main" id="{DB38E352-5097-958F-F6E8-525CDFB2147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619770" y="2639045"/>
            <a:ext cx="2824771" cy="15889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isual Studio 2022 ❤️ TestResults.io - TestResults.io">
            <a:extLst>
              <a:ext uri="{FF2B5EF4-FFF2-40B4-BE49-F238E27FC236}">
                <a16:creationId xmlns:a16="http://schemas.microsoft.com/office/drawing/2014/main" id="{5EC2C7F2-3EF2-C6B2-D155-ACFF974301F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0418" y="4930536"/>
            <a:ext cx="3000311" cy="158266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pythonnet · GitHub">
            <a:extLst>
              <a:ext uri="{FF2B5EF4-FFF2-40B4-BE49-F238E27FC236}">
                <a16:creationId xmlns:a16="http://schemas.microsoft.com/office/drawing/2014/main" id="{22221E03-95D1-2D72-FC83-4F825AEFDDA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248882" y="4930535"/>
            <a:ext cx="1581298" cy="1581298"/>
          </a:xfrm>
          <a:prstGeom prst="rect">
            <a:avLst/>
          </a:prstGeom>
          <a:noFill/>
          <a:extLst>
            <a:ext uri="{909E8E84-426E-40DD-AFC4-6F175D3DCCD1}">
              <a14:hiddenFill xmlns:a14="http://schemas.microsoft.com/office/drawing/2010/main">
                <a:solidFill>
                  <a:srgbClr val="FFFFFF"/>
                </a:solidFill>
              </a14:hiddenFill>
            </a:ext>
          </a:extLst>
        </p:spPr>
      </p:pic>
      <p:sp>
        <p:nvSpPr>
          <p:cNvPr id="6161" name="Rectangle 6160">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DB1DAA-0128-CE38-D208-E0085AF331DF}"/>
              </a:ext>
            </a:extLst>
          </p:cNvPr>
          <p:cNvSpPr>
            <a:spLocks noGrp="1"/>
          </p:cNvSpPr>
          <p:nvPr>
            <p:ph type="title"/>
          </p:nvPr>
        </p:nvSpPr>
        <p:spPr>
          <a:xfrm>
            <a:off x="8282152" y="1010485"/>
            <a:ext cx="2840391" cy="3353959"/>
          </a:xfrm>
        </p:spPr>
        <p:txBody>
          <a:bodyPr vert="horz" lIns="91440" tIns="45720" rIns="91440" bIns="45720" rtlCol="0" anchor="b">
            <a:normAutofit/>
          </a:bodyPr>
          <a:lstStyle/>
          <a:p>
            <a:r>
              <a:rPr lang="en-US" sz="4800" kern="1200">
                <a:solidFill>
                  <a:srgbClr val="FFFFFF"/>
                </a:solidFill>
                <a:latin typeface="+mj-lt"/>
                <a:ea typeface="+mj-ea"/>
                <a:cs typeface="+mj-cs"/>
              </a:rPr>
              <a:t>Tools and Libraries</a:t>
            </a:r>
          </a:p>
        </p:txBody>
      </p:sp>
      <p:cxnSp>
        <p:nvCxnSpPr>
          <p:cNvPr id="6163" name="Straight Connector 6162">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65" name="Straight Connector 6164">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67" name="Straight Connector 6166">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69" name="Straight Connector 6168">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152" name="Picture 8" descr="C# | VM.PL">
            <a:extLst>
              <a:ext uri="{FF2B5EF4-FFF2-40B4-BE49-F238E27FC236}">
                <a16:creationId xmlns:a16="http://schemas.microsoft.com/office/drawing/2014/main" id="{8F0E26E0-9DEB-798F-A8A8-751D0B3F935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182109" y="2636436"/>
            <a:ext cx="1714847" cy="1714847"/>
          </a:xfrm>
          <a:prstGeom prst="rect">
            <a:avLst/>
          </a:prstGeom>
          <a:noFill/>
          <a:extLst>
            <a:ext uri="{909E8E84-426E-40DD-AFC4-6F175D3DCCD1}">
              <a14:hiddenFill xmlns:a14="http://schemas.microsoft.com/office/drawing/2010/main">
                <a:solidFill>
                  <a:srgbClr val="FFFFFF"/>
                </a:solidFill>
              </a14:hiddenFill>
            </a:ext>
          </a:extLst>
        </p:spPr>
      </p:pic>
      <p:cxnSp>
        <p:nvCxnSpPr>
          <p:cNvPr id="6171" name="Straight Connector 6170">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9C4B767-90E2-97CA-9614-8623ECCE42E9}"/>
              </a:ext>
            </a:extLst>
          </p:cNvPr>
          <p:cNvSpPr>
            <a:spLocks noGrp="1"/>
          </p:cNvSpPr>
          <p:nvPr>
            <p:ph type="sldNum" sz="quarter" idx="12"/>
          </p:nvPr>
        </p:nvSpPr>
        <p:spPr>
          <a:xfrm>
            <a:off x="10839450" y="6080760"/>
            <a:ext cx="699637" cy="306928"/>
          </a:xfrm>
        </p:spPr>
        <p:txBody>
          <a:bodyPr vert="horz" lIns="91440" tIns="45720" rIns="91440" bIns="45720" rtlCol="0" anchor="ctr">
            <a:normAutofit/>
          </a:bodyPr>
          <a:lstStyle/>
          <a:p>
            <a:pPr>
              <a:spcAft>
                <a:spcPts val="600"/>
              </a:spcAft>
            </a:pPr>
            <a:fld id="{91CE57D0-28F4-4898-A7D6-5DF6F603F0F9}" type="slidenum">
              <a:rPr lang="en-US">
                <a:solidFill>
                  <a:srgbClr val="FFFFFF">
                    <a:alpha val="80000"/>
                  </a:srgbClr>
                </a:solidFill>
              </a:rPr>
              <a:pPr>
                <a:spcAft>
                  <a:spcPts val="600"/>
                </a:spcAft>
              </a:pPr>
              <a:t>19</a:t>
            </a:fld>
            <a:endParaRPr lang="en-US">
              <a:solidFill>
                <a:srgbClr val="FFFFFF">
                  <a:alpha val="80000"/>
                </a:srgbClr>
              </a:solidFill>
            </a:endParaRPr>
          </a:p>
        </p:txBody>
      </p:sp>
    </p:spTree>
    <p:extLst>
      <p:ext uri="{BB962C8B-B14F-4D97-AF65-F5344CB8AC3E}">
        <p14:creationId xmlns:p14="http://schemas.microsoft.com/office/powerpoint/2010/main" val="1568462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93B6-4514-E22B-AA38-E48B7BBA39B1}"/>
              </a:ext>
            </a:extLst>
          </p:cNvPr>
          <p:cNvSpPr>
            <a:spLocks noGrp="1"/>
          </p:cNvSpPr>
          <p:nvPr>
            <p:ph type="title"/>
          </p:nvPr>
        </p:nvSpPr>
        <p:spPr>
          <a:xfrm>
            <a:off x="838200" y="365126"/>
            <a:ext cx="10515600" cy="1215100"/>
          </a:xfrm>
        </p:spPr>
        <p:txBody>
          <a:bodyPr/>
          <a:lstStyle/>
          <a:p>
            <a:r>
              <a:rPr lang="fr-FR" dirty="0" err="1"/>
              <a:t>Outline</a:t>
            </a:r>
            <a:endParaRPr lang="fr-FR" dirty="0"/>
          </a:p>
        </p:txBody>
      </p:sp>
      <p:graphicFrame>
        <p:nvGraphicFramePr>
          <p:cNvPr id="7" name="Content Placeholder 6">
            <a:extLst>
              <a:ext uri="{FF2B5EF4-FFF2-40B4-BE49-F238E27FC236}">
                <a16:creationId xmlns:a16="http://schemas.microsoft.com/office/drawing/2014/main" id="{4B48F45B-D709-A15A-A6CB-DC24F0A600AC}"/>
              </a:ext>
            </a:extLst>
          </p:cNvPr>
          <p:cNvGraphicFramePr>
            <a:graphicFrameLocks noGrp="1"/>
          </p:cNvGraphicFramePr>
          <p:nvPr>
            <p:ph idx="1"/>
            <p:extLst>
              <p:ext uri="{D42A27DB-BD31-4B8C-83A1-F6EECF244321}">
                <p14:modId xmlns:p14="http://schemas.microsoft.com/office/powerpoint/2010/main" val="6387033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9242A38-40F0-9448-E40A-4CC1E7ABC58E}"/>
              </a:ext>
            </a:extLst>
          </p:cNvPr>
          <p:cNvSpPr>
            <a:spLocks noGrp="1"/>
          </p:cNvSpPr>
          <p:nvPr>
            <p:ph type="sldNum" sz="quarter" idx="12"/>
          </p:nvPr>
        </p:nvSpPr>
        <p:spPr/>
        <p:txBody>
          <a:bodyPr/>
          <a:lstStyle/>
          <a:p>
            <a:fld id="{91CE57D0-28F4-4898-A7D6-5DF6F603F0F9}" type="slidenum">
              <a:rPr lang="fr-FR" smtClean="0"/>
              <a:t>2</a:t>
            </a:fld>
            <a:endParaRPr lang="fr-FR"/>
          </a:p>
        </p:txBody>
      </p:sp>
    </p:spTree>
    <p:extLst>
      <p:ext uri="{BB962C8B-B14F-4D97-AF65-F5344CB8AC3E}">
        <p14:creationId xmlns:p14="http://schemas.microsoft.com/office/powerpoint/2010/main" val="3584328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DBCD-3411-0312-4650-EAC4FF3BBB18}"/>
              </a:ext>
            </a:extLst>
          </p:cNvPr>
          <p:cNvSpPr>
            <a:spLocks noGrp="1"/>
          </p:cNvSpPr>
          <p:nvPr>
            <p:ph type="title"/>
          </p:nvPr>
        </p:nvSpPr>
        <p:spPr>
          <a:xfrm>
            <a:off x="838200" y="169120"/>
            <a:ext cx="10515600" cy="888155"/>
          </a:xfrm>
        </p:spPr>
        <p:txBody>
          <a:bodyPr/>
          <a:lstStyle/>
          <a:p>
            <a:r>
              <a:rPr lang="fr-FR" dirty="0"/>
              <a:t>User Interface: Main </a:t>
            </a:r>
            <a:r>
              <a:rPr lang="fr-FR" dirty="0" err="1"/>
              <a:t>Form</a:t>
            </a:r>
            <a:endParaRPr lang="fr-FR" dirty="0"/>
          </a:p>
        </p:txBody>
      </p:sp>
      <p:sp>
        <p:nvSpPr>
          <p:cNvPr id="4" name="Slide Number Placeholder 3">
            <a:extLst>
              <a:ext uri="{FF2B5EF4-FFF2-40B4-BE49-F238E27FC236}">
                <a16:creationId xmlns:a16="http://schemas.microsoft.com/office/drawing/2014/main" id="{7B8EE49A-5E9B-5080-E414-7661D14144F4}"/>
              </a:ext>
            </a:extLst>
          </p:cNvPr>
          <p:cNvSpPr>
            <a:spLocks noGrp="1"/>
          </p:cNvSpPr>
          <p:nvPr>
            <p:ph type="sldNum" sz="quarter" idx="12"/>
          </p:nvPr>
        </p:nvSpPr>
        <p:spPr/>
        <p:txBody>
          <a:bodyPr/>
          <a:lstStyle/>
          <a:p>
            <a:fld id="{91CE57D0-28F4-4898-A7D6-5DF6F603F0F9}" type="slidenum">
              <a:rPr lang="fr-FR" smtClean="0"/>
              <a:t>20</a:t>
            </a:fld>
            <a:endParaRPr lang="fr-FR"/>
          </a:p>
        </p:txBody>
      </p:sp>
      <p:pic>
        <p:nvPicPr>
          <p:cNvPr id="5" name="Content Placeholder 4">
            <a:extLst>
              <a:ext uri="{FF2B5EF4-FFF2-40B4-BE49-F238E27FC236}">
                <a16:creationId xmlns:a16="http://schemas.microsoft.com/office/drawing/2014/main" id="{D78626D5-5C8F-6F33-F30B-6A28ED89F01D}"/>
              </a:ext>
            </a:extLst>
          </p:cNvPr>
          <p:cNvPicPr>
            <a:picLocks noGrp="1" noChangeAspect="1"/>
          </p:cNvPicPr>
          <p:nvPr>
            <p:ph idx="1"/>
          </p:nvPr>
        </p:nvPicPr>
        <p:blipFill>
          <a:blip r:embed="rId2"/>
          <a:stretch>
            <a:fillRect/>
          </a:stretch>
        </p:blipFill>
        <p:spPr>
          <a:xfrm>
            <a:off x="1459636" y="1198501"/>
            <a:ext cx="8664606" cy="546819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C5166D34-645F-49F9-2349-E3588CFA6D18}"/>
              </a:ext>
            </a:extLst>
          </p:cNvPr>
          <p:cNvCxnSpPr>
            <a:cxnSpLocks/>
          </p:cNvCxnSpPr>
          <p:nvPr/>
        </p:nvCxnSpPr>
        <p:spPr>
          <a:xfrm flipH="1">
            <a:off x="914399" y="995129"/>
            <a:ext cx="7332956" cy="0"/>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4711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DE820-4D3B-B7E6-AE1F-F667815D157E}"/>
              </a:ext>
            </a:extLst>
          </p:cNvPr>
          <p:cNvSpPr>
            <a:spLocks noGrp="1"/>
          </p:cNvSpPr>
          <p:nvPr>
            <p:ph type="title"/>
          </p:nvPr>
        </p:nvSpPr>
        <p:spPr>
          <a:xfrm>
            <a:off x="838200" y="365125"/>
            <a:ext cx="10515600" cy="1120775"/>
          </a:xfrm>
        </p:spPr>
        <p:txBody>
          <a:bodyPr/>
          <a:lstStyle/>
          <a:p>
            <a:r>
              <a:rPr lang="en-GB" dirty="0"/>
              <a:t>Classification inference</a:t>
            </a:r>
          </a:p>
        </p:txBody>
      </p:sp>
      <p:sp>
        <p:nvSpPr>
          <p:cNvPr id="4" name="Slide Number Placeholder 3">
            <a:extLst>
              <a:ext uri="{FF2B5EF4-FFF2-40B4-BE49-F238E27FC236}">
                <a16:creationId xmlns:a16="http://schemas.microsoft.com/office/drawing/2014/main" id="{D92DCEA0-1F1F-0ED9-46A7-BD9452416990}"/>
              </a:ext>
            </a:extLst>
          </p:cNvPr>
          <p:cNvSpPr>
            <a:spLocks noGrp="1"/>
          </p:cNvSpPr>
          <p:nvPr>
            <p:ph type="sldNum" sz="quarter" idx="12"/>
          </p:nvPr>
        </p:nvSpPr>
        <p:spPr/>
        <p:txBody>
          <a:bodyPr/>
          <a:lstStyle/>
          <a:p>
            <a:fld id="{91CE57D0-28F4-4898-A7D6-5DF6F603F0F9}" type="slidenum">
              <a:rPr lang="fr-FR" smtClean="0"/>
              <a:t>21</a:t>
            </a:fld>
            <a:endParaRPr lang="fr-FR"/>
          </a:p>
        </p:txBody>
      </p:sp>
      <p:cxnSp>
        <p:nvCxnSpPr>
          <p:cNvPr id="13" name="Straight Connector 12">
            <a:extLst>
              <a:ext uri="{FF2B5EF4-FFF2-40B4-BE49-F238E27FC236}">
                <a16:creationId xmlns:a16="http://schemas.microsoft.com/office/drawing/2014/main" id="{851C2416-C4F0-4D7A-89B0-15A3A3E29378}"/>
              </a:ext>
            </a:extLst>
          </p:cNvPr>
          <p:cNvCxnSpPr>
            <a:cxnSpLocks/>
          </p:cNvCxnSpPr>
          <p:nvPr/>
        </p:nvCxnSpPr>
        <p:spPr>
          <a:xfrm flipH="1">
            <a:off x="1020932" y="1270338"/>
            <a:ext cx="7332956"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4709" y="2108141"/>
            <a:ext cx="3849489" cy="3787200"/>
          </a:xfrm>
        </p:spPr>
      </p:pic>
      <p:pic>
        <p:nvPicPr>
          <p:cNvPr id="15" name="Content Placeholder 1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9130" y="2088508"/>
            <a:ext cx="5067739" cy="3825572"/>
          </a:xfrm>
        </p:spPr>
      </p:pic>
    </p:spTree>
    <p:extLst>
      <p:ext uri="{BB962C8B-B14F-4D97-AF65-F5344CB8AC3E}">
        <p14:creationId xmlns:p14="http://schemas.microsoft.com/office/powerpoint/2010/main" val="35769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A094-D397-F45A-47B7-4FFDC30D6E19}"/>
              </a:ext>
            </a:extLst>
          </p:cNvPr>
          <p:cNvSpPr>
            <a:spLocks noGrp="1"/>
          </p:cNvSpPr>
          <p:nvPr>
            <p:ph type="title"/>
          </p:nvPr>
        </p:nvSpPr>
        <p:spPr>
          <a:xfrm>
            <a:off x="838200" y="365126"/>
            <a:ext cx="10515600" cy="1002036"/>
          </a:xfrm>
        </p:spPr>
        <p:txBody>
          <a:bodyPr/>
          <a:lstStyle/>
          <a:p>
            <a:r>
              <a:rPr lang="fr-FR" dirty="0"/>
              <a:t>Visualise Images in </a:t>
            </a:r>
            <a:r>
              <a:rPr lang="fr-FR" dirty="0" err="1"/>
              <a:t>slideShow</a:t>
            </a:r>
            <a:endParaRPr lang="fr-FR" dirty="0"/>
          </a:p>
        </p:txBody>
      </p:sp>
      <p:pic>
        <p:nvPicPr>
          <p:cNvPr id="6" name="Content Placeholder 5" descr="Graphical user interface, application&#10;&#10;Description automatically generated">
            <a:extLst>
              <a:ext uri="{FF2B5EF4-FFF2-40B4-BE49-F238E27FC236}">
                <a16:creationId xmlns:a16="http://schemas.microsoft.com/office/drawing/2014/main" id="{78B4B7C7-C209-727F-1833-F240602CBA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274" y="1599274"/>
            <a:ext cx="6856337" cy="489912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A363A7A-B664-7E5F-D814-08C38ECCB02C}"/>
              </a:ext>
            </a:extLst>
          </p:cNvPr>
          <p:cNvSpPr>
            <a:spLocks noGrp="1"/>
          </p:cNvSpPr>
          <p:nvPr>
            <p:ph type="sldNum" sz="quarter" idx="12"/>
          </p:nvPr>
        </p:nvSpPr>
        <p:spPr/>
        <p:txBody>
          <a:bodyPr/>
          <a:lstStyle/>
          <a:p>
            <a:fld id="{91CE57D0-28F4-4898-A7D6-5DF6F603F0F9}" type="slidenum">
              <a:rPr lang="fr-FR" smtClean="0"/>
              <a:t>22</a:t>
            </a:fld>
            <a:endParaRPr lang="fr-FR"/>
          </a:p>
        </p:txBody>
      </p:sp>
      <p:cxnSp>
        <p:nvCxnSpPr>
          <p:cNvPr id="7" name="Straight Connector 6">
            <a:extLst>
              <a:ext uri="{FF2B5EF4-FFF2-40B4-BE49-F238E27FC236}">
                <a16:creationId xmlns:a16="http://schemas.microsoft.com/office/drawing/2014/main" id="{1D9FAAF8-5133-940E-BD77-CE71F4DF7F35}"/>
              </a:ext>
            </a:extLst>
          </p:cNvPr>
          <p:cNvCxnSpPr>
            <a:cxnSpLocks/>
          </p:cNvCxnSpPr>
          <p:nvPr/>
        </p:nvCxnSpPr>
        <p:spPr>
          <a:xfrm flipH="1">
            <a:off x="914400" y="1279214"/>
            <a:ext cx="7332956" cy="0"/>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3364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6882-8C96-8823-A91F-96CF56B70758}"/>
              </a:ext>
            </a:extLst>
          </p:cNvPr>
          <p:cNvSpPr>
            <a:spLocks noGrp="1"/>
          </p:cNvSpPr>
          <p:nvPr>
            <p:ph type="title"/>
          </p:nvPr>
        </p:nvSpPr>
        <p:spPr>
          <a:xfrm>
            <a:off x="838200" y="365125"/>
            <a:ext cx="10515600" cy="1028669"/>
          </a:xfrm>
        </p:spPr>
        <p:txBody>
          <a:bodyPr/>
          <a:lstStyle/>
          <a:p>
            <a:r>
              <a:rPr lang="fr-FR" dirty="0"/>
              <a:t>Image </a:t>
            </a:r>
            <a:r>
              <a:rPr lang="fr-FR" dirty="0" err="1"/>
              <a:t>Processing</a:t>
            </a:r>
            <a:endParaRPr lang="fr-FR" dirty="0"/>
          </a:p>
        </p:txBody>
      </p:sp>
      <p:sp>
        <p:nvSpPr>
          <p:cNvPr id="4" name="Slide Number Placeholder 3">
            <a:extLst>
              <a:ext uri="{FF2B5EF4-FFF2-40B4-BE49-F238E27FC236}">
                <a16:creationId xmlns:a16="http://schemas.microsoft.com/office/drawing/2014/main" id="{1AABC4B4-0C78-CFBD-2D10-D9B24BB3EEFE}"/>
              </a:ext>
            </a:extLst>
          </p:cNvPr>
          <p:cNvSpPr>
            <a:spLocks noGrp="1"/>
          </p:cNvSpPr>
          <p:nvPr>
            <p:ph type="sldNum" sz="quarter" idx="12"/>
          </p:nvPr>
        </p:nvSpPr>
        <p:spPr/>
        <p:txBody>
          <a:bodyPr/>
          <a:lstStyle/>
          <a:p>
            <a:fld id="{91CE57D0-28F4-4898-A7D6-5DF6F603F0F9}" type="slidenum">
              <a:rPr lang="fr-FR" smtClean="0"/>
              <a:t>23</a:t>
            </a:fld>
            <a:endParaRPr lang="fr-FR"/>
          </a:p>
        </p:txBody>
      </p:sp>
      <p:sp>
        <p:nvSpPr>
          <p:cNvPr id="7" name="TextBox 6">
            <a:extLst>
              <a:ext uri="{FF2B5EF4-FFF2-40B4-BE49-F238E27FC236}">
                <a16:creationId xmlns:a16="http://schemas.microsoft.com/office/drawing/2014/main" id="{E64DA137-FAA4-1580-B267-FF480F655EBE}"/>
              </a:ext>
            </a:extLst>
          </p:cNvPr>
          <p:cNvSpPr txBox="1"/>
          <p:nvPr/>
        </p:nvSpPr>
        <p:spPr>
          <a:xfrm>
            <a:off x="8610600" y="1818296"/>
            <a:ext cx="1791958" cy="523220"/>
          </a:xfrm>
          <a:prstGeom prst="rect">
            <a:avLst/>
          </a:prstGeom>
          <a:noFill/>
        </p:spPr>
        <p:txBody>
          <a:bodyPr wrap="square" rtlCol="0">
            <a:spAutoFit/>
          </a:bodyPr>
          <a:lstStyle/>
          <a:p>
            <a:r>
              <a:rPr lang="fr-FR" sz="2800" dirty="0"/>
              <a:t>Zoom*3</a:t>
            </a:r>
          </a:p>
        </p:txBody>
      </p:sp>
      <p:cxnSp>
        <p:nvCxnSpPr>
          <p:cNvPr id="8" name="Straight Connector 7">
            <a:extLst>
              <a:ext uri="{FF2B5EF4-FFF2-40B4-BE49-F238E27FC236}">
                <a16:creationId xmlns:a16="http://schemas.microsoft.com/office/drawing/2014/main" id="{7840F8A5-B4CB-9AE2-A7D7-140EEDBC762B}"/>
              </a:ext>
            </a:extLst>
          </p:cNvPr>
          <p:cNvCxnSpPr>
            <a:cxnSpLocks/>
          </p:cNvCxnSpPr>
          <p:nvPr/>
        </p:nvCxnSpPr>
        <p:spPr>
          <a:xfrm flipH="1">
            <a:off x="914400" y="1279214"/>
            <a:ext cx="4731798"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93794"/>
            <a:ext cx="7508727" cy="4762800"/>
          </a:xfrm>
        </p:spPr>
      </p:pic>
    </p:spTree>
    <p:extLst>
      <p:ext uri="{BB962C8B-B14F-4D97-AF65-F5344CB8AC3E}">
        <p14:creationId xmlns:p14="http://schemas.microsoft.com/office/powerpoint/2010/main" val="394281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06D5-25A6-829C-C647-7B1D24F06502}"/>
              </a:ext>
            </a:extLst>
          </p:cNvPr>
          <p:cNvSpPr>
            <a:spLocks noGrp="1"/>
          </p:cNvSpPr>
          <p:nvPr>
            <p:ph type="title"/>
          </p:nvPr>
        </p:nvSpPr>
        <p:spPr>
          <a:xfrm>
            <a:off x="838200" y="365126"/>
            <a:ext cx="10515600" cy="1142630"/>
          </a:xfrm>
        </p:spPr>
        <p:txBody>
          <a:bodyPr/>
          <a:lstStyle/>
          <a:p>
            <a:r>
              <a:rPr lang="fr-FR" dirty="0"/>
              <a:t>Image </a:t>
            </a:r>
            <a:r>
              <a:rPr lang="fr-FR" dirty="0" err="1"/>
              <a:t>Processing</a:t>
            </a:r>
            <a:r>
              <a:rPr lang="fr-FR" dirty="0"/>
              <a:t>…</a:t>
            </a:r>
          </a:p>
        </p:txBody>
      </p:sp>
      <p:sp>
        <p:nvSpPr>
          <p:cNvPr id="7" name="Content Placeholder 6">
            <a:extLst>
              <a:ext uri="{FF2B5EF4-FFF2-40B4-BE49-F238E27FC236}">
                <a16:creationId xmlns:a16="http://schemas.microsoft.com/office/drawing/2014/main" id="{BE8B81A3-3B43-BD1C-09D8-E08D0BE46AED}"/>
              </a:ext>
            </a:extLst>
          </p:cNvPr>
          <p:cNvSpPr>
            <a:spLocks noGrp="1"/>
          </p:cNvSpPr>
          <p:nvPr>
            <p:ph sz="half" idx="2"/>
          </p:nvPr>
        </p:nvSpPr>
        <p:spPr>
          <a:xfrm>
            <a:off x="8610600" y="1719553"/>
            <a:ext cx="2295526" cy="1582447"/>
          </a:xfrm>
        </p:spPr>
        <p:txBody>
          <a:bodyPr>
            <a:normAutofit/>
          </a:bodyPr>
          <a:lstStyle/>
          <a:p>
            <a:r>
              <a:rPr lang="fr-FR" dirty="0"/>
              <a:t>Zoom*2</a:t>
            </a:r>
          </a:p>
          <a:p>
            <a:r>
              <a:rPr lang="fr-FR" dirty="0"/>
              <a:t>Rotation 60°</a:t>
            </a:r>
          </a:p>
          <a:p>
            <a:r>
              <a:rPr lang="fr-FR" dirty="0"/>
              <a:t>Gray </a:t>
            </a:r>
            <a:r>
              <a:rPr lang="fr-FR" dirty="0" err="1"/>
              <a:t>Scale</a:t>
            </a:r>
            <a:endParaRPr lang="fr-FR" dirty="0"/>
          </a:p>
        </p:txBody>
      </p:sp>
      <p:sp>
        <p:nvSpPr>
          <p:cNvPr id="4" name="Slide Number Placeholder 3">
            <a:extLst>
              <a:ext uri="{FF2B5EF4-FFF2-40B4-BE49-F238E27FC236}">
                <a16:creationId xmlns:a16="http://schemas.microsoft.com/office/drawing/2014/main" id="{962D6D61-9F59-8749-1804-064E704CC605}"/>
              </a:ext>
            </a:extLst>
          </p:cNvPr>
          <p:cNvSpPr>
            <a:spLocks noGrp="1"/>
          </p:cNvSpPr>
          <p:nvPr>
            <p:ph type="sldNum" sz="quarter" idx="12"/>
          </p:nvPr>
        </p:nvSpPr>
        <p:spPr/>
        <p:txBody>
          <a:bodyPr/>
          <a:lstStyle/>
          <a:p>
            <a:fld id="{91CE57D0-28F4-4898-A7D6-5DF6F603F0F9}" type="slidenum">
              <a:rPr lang="fr-FR" smtClean="0"/>
              <a:t>24</a:t>
            </a:fld>
            <a:endParaRPr lang="fr-FR"/>
          </a:p>
        </p:txBody>
      </p:sp>
      <p:cxnSp>
        <p:nvCxnSpPr>
          <p:cNvPr id="8" name="Straight Connector 7">
            <a:extLst>
              <a:ext uri="{FF2B5EF4-FFF2-40B4-BE49-F238E27FC236}">
                <a16:creationId xmlns:a16="http://schemas.microsoft.com/office/drawing/2014/main" id="{E927101E-A2A3-8022-7F48-7F15AA3EB55F}"/>
              </a:ext>
            </a:extLst>
          </p:cNvPr>
          <p:cNvCxnSpPr>
            <a:cxnSpLocks/>
          </p:cNvCxnSpPr>
          <p:nvPr/>
        </p:nvCxnSpPr>
        <p:spPr>
          <a:xfrm flipH="1">
            <a:off x="914400" y="1279214"/>
            <a:ext cx="4731798"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1385836"/>
            <a:ext cx="7524693" cy="4762800"/>
          </a:xfrm>
        </p:spPr>
      </p:pic>
    </p:spTree>
    <p:extLst>
      <p:ext uri="{BB962C8B-B14F-4D97-AF65-F5344CB8AC3E}">
        <p14:creationId xmlns:p14="http://schemas.microsoft.com/office/powerpoint/2010/main" val="3550038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71FAAD-2DAC-712F-4279-FF07848A0ED1}"/>
              </a:ext>
            </a:extLst>
          </p:cNvPr>
          <p:cNvSpPr>
            <a:spLocks noGrp="1"/>
          </p:cNvSpPr>
          <p:nvPr>
            <p:ph type="title"/>
          </p:nvPr>
        </p:nvSpPr>
        <p:spPr>
          <a:xfrm>
            <a:off x="838200" y="365125"/>
            <a:ext cx="10515600" cy="1197345"/>
          </a:xfrm>
        </p:spPr>
        <p:txBody>
          <a:bodyPr/>
          <a:lstStyle/>
          <a:p>
            <a:r>
              <a:rPr lang="fr-FR" dirty="0"/>
              <a:t>Image </a:t>
            </a:r>
            <a:r>
              <a:rPr lang="fr-FR" dirty="0" err="1"/>
              <a:t>Processing</a:t>
            </a:r>
            <a:r>
              <a:rPr lang="fr-FR" dirty="0"/>
              <a:t>…</a:t>
            </a:r>
          </a:p>
        </p:txBody>
      </p:sp>
      <p:sp>
        <p:nvSpPr>
          <p:cNvPr id="8" name="Content Placeholder 7">
            <a:extLst>
              <a:ext uri="{FF2B5EF4-FFF2-40B4-BE49-F238E27FC236}">
                <a16:creationId xmlns:a16="http://schemas.microsoft.com/office/drawing/2014/main" id="{EE77EE15-E272-1308-5FF3-3302CC13B4F3}"/>
              </a:ext>
            </a:extLst>
          </p:cNvPr>
          <p:cNvSpPr>
            <a:spLocks noGrp="1"/>
          </p:cNvSpPr>
          <p:nvPr>
            <p:ph sz="half" idx="2"/>
          </p:nvPr>
        </p:nvSpPr>
        <p:spPr>
          <a:xfrm>
            <a:off x="8610600" y="1735190"/>
            <a:ext cx="2636816" cy="1310456"/>
          </a:xfrm>
        </p:spPr>
        <p:txBody>
          <a:bodyPr/>
          <a:lstStyle/>
          <a:p>
            <a:r>
              <a:rPr lang="fr-FR" dirty="0"/>
              <a:t>Zoom*2</a:t>
            </a:r>
          </a:p>
          <a:p>
            <a:r>
              <a:rPr lang="fr-FR" dirty="0" err="1"/>
              <a:t>Laplacien</a:t>
            </a:r>
            <a:r>
              <a:rPr lang="fr-FR" dirty="0"/>
              <a:t> </a:t>
            </a:r>
            <a:r>
              <a:rPr lang="fr-FR" dirty="0" err="1"/>
              <a:t>filter</a:t>
            </a:r>
            <a:endParaRPr lang="fr-FR" dirty="0"/>
          </a:p>
        </p:txBody>
      </p:sp>
      <p:sp>
        <p:nvSpPr>
          <p:cNvPr id="4" name="Slide Number Placeholder 3">
            <a:extLst>
              <a:ext uri="{FF2B5EF4-FFF2-40B4-BE49-F238E27FC236}">
                <a16:creationId xmlns:a16="http://schemas.microsoft.com/office/drawing/2014/main" id="{7988CA7F-1030-6CEA-6B2F-60208571BF41}"/>
              </a:ext>
            </a:extLst>
          </p:cNvPr>
          <p:cNvSpPr>
            <a:spLocks noGrp="1"/>
          </p:cNvSpPr>
          <p:nvPr>
            <p:ph type="sldNum" sz="quarter" idx="12"/>
          </p:nvPr>
        </p:nvSpPr>
        <p:spPr/>
        <p:txBody>
          <a:bodyPr/>
          <a:lstStyle/>
          <a:p>
            <a:fld id="{91CE57D0-28F4-4898-A7D6-5DF6F603F0F9}" type="slidenum">
              <a:rPr lang="fr-FR" smtClean="0"/>
              <a:t>25</a:t>
            </a:fld>
            <a:endParaRPr lang="fr-FR"/>
          </a:p>
        </p:txBody>
      </p:sp>
      <p:cxnSp>
        <p:nvCxnSpPr>
          <p:cNvPr id="9" name="Straight Connector 8">
            <a:extLst>
              <a:ext uri="{FF2B5EF4-FFF2-40B4-BE49-F238E27FC236}">
                <a16:creationId xmlns:a16="http://schemas.microsoft.com/office/drawing/2014/main" id="{757F515C-AD60-6081-6C00-FCA10F3287E2}"/>
              </a:ext>
            </a:extLst>
          </p:cNvPr>
          <p:cNvCxnSpPr>
            <a:cxnSpLocks/>
          </p:cNvCxnSpPr>
          <p:nvPr/>
        </p:nvCxnSpPr>
        <p:spPr>
          <a:xfrm flipH="1">
            <a:off x="914400" y="1279214"/>
            <a:ext cx="4731798"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16" name="Content Placeholder 1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1389750"/>
            <a:ext cx="7478340" cy="4762800"/>
          </a:xfrm>
        </p:spPr>
      </p:pic>
    </p:spTree>
    <p:extLst>
      <p:ext uri="{BB962C8B-B14F-4D97-AF65-F5344CB8AC3E}">
        <p14:creationId xmlns:p14="http://schemas.microsoft.com/office/powerpoint/2010/main" val="3990495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F98576-7EAB-57A4-BDE6-FCA17667D919}"/>
              </a:ext>
            </a:extLst>
          </p:cNvPr>
          <p:cNvSpPr>
            <a:spLocks noGrp="1"/>
          </p:cNvSpPr>
          <p:nvPr>
            <p:ph type="title"/>
          </p:nvPr>
        </p:nvSpPr>
        <p:spPr>
          <a:xfrm>
            <a:off x="838200" y="365125"/>
            <a:ext cx="10515600" cy="1197345"/>
          </a:xfrm>
        </p:spPr>
        <p:txBody>
          <a:bodyPr/>
          <a:lstStyle/>
          <a:p>
            <a:r>
              <a:rPr lang="fr-FR" dirty="0"/>
              <a:t>Image </a:t>
            </a:r>
            <a:r>
              <a:rPr lang="fr-FR" dirty="0" err="1"/>
              <a:t>Processing</a:t>
            </a:r>
            <a:r>
              <a:rPr lang="fr-FR" dirty="0"/>
              <a:t>…</a:t>
            </a:r>
          </a:p>
        </p:txBody>
      </p:sp>
      <p:sp>
        <p:nvSpPr>
          <p:cNvPr id="8" name="Content Placeholder 7">
            <a:extLst>
              <a:ext uri="{FF2B5EF4-FFF2-40B4-BE49-F238E27FC236}">
                <a16:creationId xmlns:a16="http://schemas.microsoft.com/office/drawing/2014/main" id="{C8A20F01-1E8F-ED52-50EA-6B6D93C73981}"/>
              </a:ext>
            </a:extLst>
          </p:cNvPr>
          <p:cNvSpPr>
            <a:spLocks noGrp="1"/>
          </p:cNvSpPr>
          <p:nvPr>
            <p:ph sz="half" idx="2"/>
          </p:nvPr>
        </p:nvSpPr>
        <p:spPr>
          <a:xfrm>
            <a:off x="8610601" y="1734799"/>
            <a:ext cx="2240280" cy="1079521"/>
          </a:xfrm>
        </p:spPr>
        <p:txBody>
          <a:bodyPr/>
          <a:lstStyle/>
          <a:p>
            <a:r>
              <a:rPr lang="fr-FR" dirty="0"/>
              <a:t>Zoom*2</a:t>
            </a:r>
          </a:p>
          <a:p>
            <a:r>
              <a:rPr lang="fr-FR" dirty="0" err="1"/>
              <a:t>Canny</a:t>
            </a:r>
            <a:r>
              <a:rPr lang="fr-FR" dirty="0"/>
              <a:t> </a:t>
            </a:r>
            <a:r>
              <a:rPr lang="fr-FR" dirty="0" err="1"/>
              <a:t>filter</a:t>
            </a:r>
            <a:endParaRPr lang="fr-FR" dirty="0"/>
          </a:p>
          <a:p>
            <a:endParaRPr lang="fr-FR" dirty="0"/>
          </a:p>
        </p:txBody>
      </p:sp>
      <p:sp>
        <p:nvSpPr>
          <p:cNvPr id="4" name="Slide Number Placeholder 3">
            <a:extLst>
              <a:ext uri="{FF2B5EF4-FFF2-40B4-BE49-F238E27FC236}">
                <a16:creationId xmlns:a16="http://schemas.microsoft.com/office/drawing/2014/main" id="{BB868E6C-35AF-8190-F6DD-D12535B78462}"/>
              </a:ext>
            </a:extLst>
          </p:cNvPr>
          <p:cNvSpPr>
            <a:spLocks noGrp="1"/>
          </p:cNvSpPr>
          <p:nvPr>
            <p:ph type="sldNum" sz="quarter" idx="12"/>
          </p:nvPr>
        </p:nvSpPr>
        <p:spPr/>
        <p:txBody>
          <a:bodyPr/>
          <a:lstStyle/>
          <a:p>
            <a:fld id="{91CE57D0-28F4-4898-A7D6-5DF6F603F0F9}" type="slidenum">
              <a:rPr lang="fr-FR" smtClean="0"/>
              <a:t>26</a:t>
            </a:fld>
            <a:endParaRPr lang="fr-FR"/>
          </a:p>
        </p:txBody>
      </p:sp>
      <p:cxnSp>
        <p:nvCxnSpPr>
          <p:cNvPr id="11" name="Straight Connector 10">
            <a:extLst>
              <a:ext uri="{FF2B5EF4-FFF2-40B4-BE49-F238E27FC236}">
                <a16:creationId xmlns:a16="http://schemas.microsoft.com/office/drawing/2014/main" id="{DFE883BF-869B-FF57-CBE6-A80250B5F28D}"/>
              </a:ext>
            </a:extLst>
          </p:cNvPr>
          <p:cNvCxnSpPr>
            <a:cxnSpLocks/>
          </p:cNvCxnSpPr>
          <p:nvPr/>
        </p:nvCxnSpPr>
        <p:spPr>
          <a:xfrm flipH="1">
            <a:off x="914400" y="1279214"/>
            <a:ext cx="4731798"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1401397"/>
            <a:ext cx="7514878" cy="4762800"/>
          </a:xfrm>
        </p:spPr>
      </p:pic>
    </p:spTree>
    <p:extLst>
      <p:ext uri="{BB962C8B-B14F-4D97-AF65-F5344CB8AC3E}">
        <p14:creationId xmlns:p14="http://schemas.microsoft.com/office/powerpoint/2010/main" val="361973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C5F34A-1D72-6663-9B34-751FF45CD769}"/>
              </a:ext>
            </a:extLst>
          </p:cNvPr>
          <p:cNvSpPr>
            <a:spLocks noGrp="1"/>
          </p:cNvSpPr>
          <p:nvPr>
            <p:ph type="title"/>
          </p:nvPr>
        </p:nvSpPr>
        <p:spPr>
          <a:xfrm>
            <a:off x="838200" y="365126"/>
            <a:ext cx="10515600" cy="1170712"/>
          </a:xfrm>
        </p:spPr>
        <p:txBody>
          <a:bodyPr/>
          <a:lstStyle/>
          <a:p>
            <a:r>
              <a:rPr lang="fr-FR" dirty="0"/>
              <a:t>Image </a:t>
            </a:r>
            <a:r>
              <a:rPr lang="fr-FR" dirty="0" err="1"/>
              <a:t>Processing</a:t>
            </a:r>
            <a:r>
              <a:rPr lang="fr-FR" dirty="0"/>
              <a:t>…</a:t>
            </a:r>
          </a:p>
        </p:txBody>
      </p:sp>
      <p:sp>
        <p:nvSpPr>
          <p:cNvPr id="8" name="Content Placeholder 7">
            <a:extLst>
              <a:ext uri="{FF2B5EF4-FFF2-40B4-BE49-F238E27FC236}">
                <a16:creationId xmlns:a16="http://schemas.microsoft.com/office/drawing/2014/main" id="{0C89DFBB-D691-B3D9-EA23-354633C1171E}"/>
              </a:ext>
            </a:extLst>
          </p:cNvPr>
          <p:cNvSpPr>
            <a:spLocks noGrp="1"/>
          </p:cNvSpPr>
          <p:nvPr>
            <p:ph sz="half" idx="2"/>
          </p:nvPr>
        </p:nvSpPr>
        <p:spPr>
          <a:xfrm>
            <a:off x="8610600" y="1737163"/>
            <a:ext cx="2128520" cy="1036517"/>
          </a:xfrm>
        </p:spPr>
        <p:txBody>
          <a:bodyPr/>
          <a:lstStyle/>
          <a:p>
            <a:r>
              <a:rPr lang="fr-FR" dirty="0"/>
              <a:t>Zoom*2</a:t>
            </a:r>
          </a:p>
          <a:p>
            <a:r>
              <a:rPr lang="fr-FR" dirty="0" err="1"/>
              <a:t>Sobel</a:t>
            </a:r>
            <a:r>
              <a:rPr lang="fr-FR" dirty="0"/>
              <a:t> </a:t>
            </a:r>
            <a:r>
              <a:rPr lang="fr-FR" dirty="0" err="1"/>
              <a:t>filter</a:t>
            </a:r>
            <a:endParaRPr lang="fr-FR" dirty="0"/>
          </a:p>
          <a:p>
            <a:endParaRPr lang="fr-FR" dirty="0"/>
          </a:p>
        </p:txBody>
      </p:sp>
      <p:sp>
        <p:nvSpPr>
          <p:cNvPr id="4" name="Slide Number Placeholder 3">
            <a:extLst>
              <a:ext uri="{FF2B5EF4-FFF2-40B4-BE49-F238E27FC236}">
                <a16:creationId xmlns:a16="http://schemas.microsoft.com/office/drawing/2014/main" id="{8D97010F-46D1-3490-16AD-56FF86BE6C9D}"/>
              </a:ext>
            </a:extLst>
          </p:cNvPr>
          <p:cNvSpPr>
            <a:spLocks noGrp="1"/>
          </p:cNvSpPr>
          <p:nvPr>
            <p:ph type="sldNum" sz="quarter" idx="12"/>
          </p:nvPr>
        </p:nvSpPr>
        <p:spPr/>
        <p:txBody>
          <a:bodyPr/>
          <a:lstStyle/>
          <a:p>
            <a:fld id="{91CE57D0-28F4-4898-A7D6-5DF6F603F0F9}" type="slidenum">
              <a:rPr lang="fr-FR" smtClean="0"/>
              <a:t>27</a:t>
            </a:fld>
            <a:endParaRPr lang="fr-FR"/>
          </a:p>
        </p:txBody>
      </p:sp>
      <p:cxnSp>
        <p:nvCxnSpPr>
          <p:cNvPr id="9" name="Straight Connector 8">
            <a:extLst>
              <a:ext uri="{FF2B5EF4-FFF2-40B4-BE49-F238E27FC236}">
                <a16:creationId xmlns:a16="http://schemas.microsoft.com/office/drawing/2014/main" id="{D7640290-6073-2D95-7360-42637749EC9F}"/>
              </a:ext>
            </a:extLst>
          </p:cNvPr>
          <p:cNvCxnSpPr>
            <a:cxnSpLocks/>
          </p:cNvCxnSpPr>
          <p:nvPr/>
        </p:nvCxnSpPr>
        <p:spPr>
          <a:xfrm flipH="1">
            <a:off x="914400" y="1279214"/>
            <a:ext cx="4731798" cy="0"/>
          </a:xfrm>
          <a:prstGeom prst="line">
            <a:avLst/>
          </a:prstGeom>
          <a:ln w="28575"/>
        </p:spPr>
        <p:style>
          <a:lnRef idx="3">
            <a:schemeClr val="accent1"/>
          </a:lnRef>
          <a:fillRef idx="0">
            <a:schemeClr val="accent1"/>
          </a:fillRef>
          <a:effectRef idx="2">
            <a:schemeClr val="accent1"/>
          </a:effectRef>
          <a:fontRef idx="minor">
            <a:schemeClr val="tx1"/>
          </a:fontRef>
        </p:style>
      </p:cxn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1377030"/>
            <a:ext cx="7527783" cy="4762800"/>
          </a:xfrm>
        </p:spPr>
      </p:pic>
    </p:spTree>
    <p:extLst>
      <p:ext uri="{BB962C8B-B14F-4D97-AF65-F5344CB8AC3E}">
        <p14:creationId xmlns:p14="http://schemas.microsoft.com/office/powerpoint/2010/main" val="276577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9252ADE-2D27-4F8B-B74A-9294F6A105CB}"/>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Conclusion</a:t>
            </a:r>
          </a:p>
        </p:txBody>
      </p:sp>
      <p:pic>
        <p:nvPicPr>
          <p:cNvPr id="24" name="Picture 23" descr="Pen placed on top of a signature line">
            <a:extLst>
              <a:ext uri="{FF2B5EF4-FFF2-40B4-BE49-F238E27FC236}">
                <a16:creationId xmlns:a16="http://schemas.microsoft.com/office/drawing/2014/main" id="{B462B295-604D-32F3-5ECB-7B9B83BA3CA3}"/>
              </a:ext>
            </a:extLst>
          </p:cNvPr>
          <p:cNvPicPr>
            <a:picLocks noChangeAspect="1"/>
          </p:cNvPicPr>
          <p:nvPr/>
        </p:nvPicPr>
        <p:blipFill rotWithShape="1">
          <a:blip r:embed="rId2"/>
          <a:srcRect l="41548" r="-1" b="-1"/>
          <a:stretch/>
        </p:blipFill>
        <p:spPr>
          <a:xfrm>
            <a:off x="1" y="10"/>
            <a:ext cx="6005512" cy="6857990"/>
          </a:xfrm>
          <a:prstGeom prst="rect">
            <a:avLst/>
          </a:prstGeom>
        </p:spPr>
      </p:pic>
      <p:sp>
        <p:nvSpPr>
          <p:cNvPr id="5" name="Slide Number Placeholder 4">
            <a:extLst>
              <a:ext uri="{FF2B5EF4-FFF2-40B4-BE49-F238E27FC236}">
                <a16:creationId xmlns:a16="http://schemas.microsoft.com/office/drawing/2014/main" id="{4FAF94C7-775F-D6F5-5997-9F03C357E4EB}"/>
              </a:ext>
            </a:extLst>
          </p:cNvPr>
          <p:cNvSpPr>
            <a:spLocks noGrp="1"/>
          </p:cNvSpPr>
          <p:nvPr>
            <p:ph type="sldNum" sz="quarter" idx="12"/>
          </p:nvPr>
        </p:nvSpPr>
        <p:spPr>
          <a:xfrm>
            <a:off x="10186908" y="6356350"/>
            <a:ext cx="1166892" cy="365125"/>
          </a:xfrm>
        </p:spPr>
        <p:txBody>
          <a:bodyPr vert="horz" lIns="91440" tIns="45720" rIns="91440" bIns="45720" rtlCol="0" anchor="ctr">
            <a:normAutofit/>
          </a:bodyPr>
          <a:lstStyle/>
          <a:p>
            <a:pPr>
              <a:spcAft>
                <a:spcPts val="600"/>
              </a:spcAft>
              <a:defRPr/>
            </a:pPr>
            <a:fld id="{91CE57D0-28F4-4898-A7D6-5DF6F603F0F9}" type="slidenum">
              <a:rPr lang="en-US">
                <a:solidFill>
                  <a:prstClr val="black">
                    <a:tint val="75000"/>
                  </a:prstClr>
                </a:solidFill>
                <a:latin typeface="Calibri" panose="020F0502020204030204"/>
              </a:rPr>
              <a:pPr>
                <a:spcAft>
                  <a:spcPts val="600"/>
                </a:spcAft>
                <a:defRPr/>
              </a:pPr>
              <a:t>28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72335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A9BEB60-98C2-9D94-C985-3421E6CA4388}"/>
              </a:ext>
            </a:extLst>
          </p:cNvPr>
          <p:cNvSpPr>
            <a:spLocks noGrp="1"/>
          </p:cNvSpPr>
          <p:nvPr>
            <p:ph type="title"/>
          </p:nvPr>
        </p:nvSpPr>
        <p:spPr>
          <a:xfrm>
            <a:off x="1371599" y="294538"/>
            <a:ext cx="9895951" cy="1033669"/>
          </a:xfrm>
        </p:spPr>
        <p:txBody>
          <a:bodyPr>
            <a:normAutofit/>
          </a:bodyPr>
          <a:lstStyle/>
          <a:p>
            <a:r>
              <a:rPr lang="fr-FR" sz="4000">
                <a:solidFill>
                  <a:srgbClr val="FFFFFF"/>
                </a:solidFill>
              </a:rPr>
              <a:t>Summary </a:t>
            </a:r>
          </a:p>
        </p:txBody>
      </p:sp>
      <p:sp>
        <p:nvSpPr>
          <p:cNvPr id="5" name="Content Placeholder 4">
            <a:extLst>
              <a:ext uri="{FF2B5EF4-FFF2-40B4-BE49-F238E27FC236}">
                <a16:creationId xmlns:a16="http://schemas.microsoft.com/office/drawing/2014/main" id="{CD5838DE-CA30-BDE9-79C5-5AEC96EBAC24}"/>
              </a:ext>
            </a:extLst>
          </p:cNvPr>
          <p:cNvSpPr>
            <a:spLocks noGrp="1"/>
          </p:cNvSpPr>
          <p:nvPr>
            <p:ph idx="1"/>
          </p:nvPr>
        </p:nvSpPr>
        <p:spPr>
          <a:xfrm>
            <a:off x="355107" y="1885279"/>
            <a:ext cx="11307446" cy="4570152"/>
          </a:xfrm>
        </p:spPr>
        <p:txBody>
          <a:bodyPr anchor="ctr">
            <a:normAutofit/>
          </a:bodyPr>
          <a:lstStyle/>
          <a:p>
            <a:pPr algn="just">
              <a:spcAft>
                <a:spcPts val="800"/>
              </a:spcAft>
            </a:pPr>
            <a:r>
              <a:rPr lang="en-GB" sz="1700" dirty="0">
                <a:effectLst/>
                <a:latin typeface="Calibri" panose="020F0502020204030204" pitchFamily="34" charset="0"/>
                <a:ea typeface="Calibri" panose="020F0502020204030204" pitchFamily="34" charset="0"/>
                <a:cs typeface="Times New Roman" panose="02020603050405020304" pitchFamily="18" charset="0"/>
              </a:rPr>
              <a:t>Developed an application that allows a medical practitioner to visualize in an intelligent way wireless capsule endoscopic images and easily manipulate them, to help defining a diagnosis. </a:t>
            </a:r>
          </a:p>
          <a:p>
            <a:pPr lvl="1" algn="just">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The </a:t>
            </a:r>
            <a:r>
              <a:rPr lang="en-GB" sz="1600" dirty="0">
                <a:latin typeface="Calibri" panose="020F0502020204030204" pitchFamily="34" charset="0"/>
                <a:ea typeface="Calibri" panose="020F0502020204030204" pitchFamily="34" charset="0"/>
                <a:cs typeface="Times New Roman" panose="02020603050405020304" pitchFamily="18" charset="0"/>
              </a:rPr>
              <a:t>developed  solution, </a:t>
            </a:r>
            <a:r>
              <a:rPr lang="en-GB" sz="1600" dirty="0">
                <a:effectLst/>
                <a:latin typeface="Calibri" panose="020F0502020204030204" pitchFamily="34" charset="0"/>
                <a:ea typeface="Calibri" panose="020F0502020204030204" pitchFamily="34" charset="0"/>
                <a:cs typeface="Times New Roman" panose="02020603050405020304" pitchFamily="18" charset="0"/>
              </a:rPr>
              <a:t>allows the classification of  images from Gastrointestinal tract and classify them as normal (“Cecum” ,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Z_line</a:t>
            </a:r>
            <a:r>
              <a:rPr lang="en-GB" sz="1600" dirty="0">
                <a:effectLst/>
                <a:latin typeface="Calibri" panose="020F0502020204030204" pitchFamily="34" charset="0"/>
                <a:ea typeface="Calibri" panose="020F0502020204030204" pitchFamily="34" charset="0"/>
                <a:cs typeface="Times New Roman" panose="02020603050405020304" pitchFamily="18" charset="0"/>
              </a:rPr>
              <a:t>”, and  “Pylorus”.)  or abnormal(“Polyps” , “Esophagitis”, and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Ulcerative_colitis</a:t>
            </a:r>
            <a:r>
              <a:rPr lang="en-GB" sz="1600" dirty="0">
                <a:effectLst/>
                <a:latin typeface="Calibri" panose="020F0502020204030204" pitchFamily="34" charset="0"/>
                <a:ea typeface="Calibri" panose="020F0502020204030204" pitchFamily="34" charset="0"/>
                <a:cs typeface="Times New Roman" panose="02020603050405020304" pitchFamily="18" charset="0"/>
              </a:rPr>
              <a:t>).</a:t>
            </a:r>
          </a:p>
          <a:p>
            <a:pPr lvl="1" algn="just">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The application also allows to visualise images as slideshow, or manipulate a single image and apply several filters and functions on it.</a:t>
            </a:r>
          </a:p>
          <a:p>
            <a:pPr marL="0" indent="0">
              <a:spcAft>
                <a:spcPts val="800"/>
              </a:spcAft>
              <a:buNone/>
            </a:pPr>
            <a:r>
              <a:rPr lang="en-GB" sz="1700" u="sng" dirty="0">
                <a:solidFill>
                  <a:srgbClr val="0070C0"/>
                </a:solidFill>
                <a:latin typeface="Calibri" panose="020F0502020204030204" pitchFamily="34" charset="0"/>
                <a:ea typeface="Calibri" panose="020F0502020204030204" pitchFamily="34" charset="0"/>
                <a:cs typeface="Times New Roman" panose="02020603050405020304" pitchFamily="18" charset="0"/>
              </a:rPr>
              <a:t>What I learned throughout the project</a:t>
            </a:r>
            <a:endParaRPr lang="en-GB" sz="17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GB" sz="1700" dirty="0">
                <a:effectLst/>
                <a:latin typeface="Calibri" panose="020F0502020204030204" pitchFamily="34" charset="0"/>
                <a:ea typeface="Calibri" panose="020F0502020204030204" pitchFamily="34" charset="0"/>
                <a:cs typeface="Times New Roman" panose="02020603050405020304" pitchFamily="18" charset="0"/>
              </a:rPr>
              <a:t>Appy AI and deep learning  in real problems</a:t>
            </a:r>
            <a:r>
              <a:rPr lang="en-GB" sz="1700" dirty="0">
                <a:latin typeface="Calibri" panose="020F0502020204030204" pitchFamily="34" charset="0"/>
                <a:ea typeface="Calibri" panose="020F0502020204030204" pitchFamily="34" charset="0"/>
                <a:cs typeface="Times New Roman" panose="02020603050405020304" pitchFamily="18" charset="0"/>
              </a:rPr>
              <a: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GB" sz="1700" dirty="0">
                <a:latin typeface="Calibri" panose="020F0502020204030204" pitchFamily="34" charset="0"/>
                <a:ea typeface="Calibri" panose="020F0502020204030204" pitchFamily="34" charset="0"/>
                <a:cs typeface="Times New Roman" panose="02020603050405020304" pitchFamily="18" charset="0"/>
              </a:rPr>
              <a:t>Comparing performances using metrics,</a:t>
            </a:r>
          </a:p>
          <a:p>
            <a:pPr>
              <a:spcAft>
                <a:spcPts val="800"/>
              </a:spcAft>
            </a:pPr>
            <a:r>
              <a:rPr lang="en-GB" sz="1700" dirty="0">
                <a:effectLst/>
                <a:latin typeface="Calibri" panose="020F0502020204030204" pitchFamily="34" charset="0"/>
                <a:ea typeface="Calibri" panose="020F0502020204030204" pitchFamily="34" charset="0"/>
                <a:cs typeface="Times New Roman" panose="02020603050405020304" pitchFamily="18" charset="0"/>
              </a:rPr>
              <a:t>Development of </a:t>
            </a:r>
            <a:r>
              <a:rPr lang="en-GB" sz="1700" dirty="0">
                <a:latin typeface="Calibri" panose="020F0502020204030204" pitchFamily="34" charset="0"/>
                <a:ea typeface="Calibri" panose="020F0502020204030204" pitchFamily="34" charset="0"/>
                <a:cs typeface="Times New Roman" panose="02020603050405020304" pitchFamily="18" charset="0"/>
              </a:rPr>
              <a:t>Application,</a:t>
            </a:r>
          </a:p>
          <a:p>
            <a:pPr>
              <a:spcAft>
                <a:spcPts val="800"/>
              </a:spcAft>
            </a:pPr>
            <a:r>
              <a:rPr lang="en-GB" sz="1700" dirty="0">
                <a:latin typeface="Calibri" panose="020F0502020204030204" pitchFamily="34" charset="0"/>
                <a:ea typeface="Calibri" panose="020F0502020204030204" pitchFamily="34" charset="0"/>
                <a:cs typeface="Times New Roman" panose="02020603050405020304" pitchFamily="18" charset="0"/>
              </a:rPr>
              <a:t>Image processing,</a:t>
            </a:r>
          </a:p>
          <a:p>
            <a:pPr>
              <a:spcAft>
                <a:spcPts val="800"/>
              </a:spcAft>
            </a:pPr>
            <a:r>
              <a:rPr lang="en-GB" sz="1700" dirty="0">
                <a:effectLst/>
                <a:latin typeface="Calibri" panose="020F0502020204030204" pitchFamily="34" charset="0"/>
                <a:ea typeface="Calibri" panose="020F0502020204030204" pitchFamily="34" charset="0"/>
                <a:cs typeface="Times New Roman" panose="02020603050405020304" pitchFamily="18" charset="0"/>
              </a:rPr>
              <a:t>Wor</a:t>
            </a:r>
            <a:r>
              <a:rPr lang="en-GB" sz="1700" dirty="0">
                <a:latin typeface="Calibri" panose="020F0502020204030204" pitchFamily="34" charset="0"/>
                <a:ea typeface="Calibri" panose="020F0502020204030204" pitchFamily="34" charset="0"/>
                <a:cs typeface="Times New Roman" panose="02020603050405020304" pitchFamily="18" charset="0"/>
              </a:rPr>
              <a:t>k with multiple libraries and languages. </a:t>
            </a:r>
            <a:endParaRPr lang="fr-FR" sz="1700" dirty="0"/>
          </a:p>
        </p:txBody>
      </p:sp>
      <p:sp>
        <p:nvSpPr>
          <p:cNvPr id="6" name="Slide Number Placeholder 5">
            <a:extLst>
              <a:ext uri="{FF2B5EF4-FFF2-40B4-BE49-F238E27FC236}">
                <a16:creationId xmlns:a16="http://schemas.microsoft.com/office/drawing/2014/main" id="{F57E6373-26DE-923F-E37D-8994BDBBC0A7}"/>
              </a:ext>
            </a:extLst>
          </p:cNvPr>
          <p:cNvSpPr>
            <a:spLocks noGrp="1"/>
          </p:cNvSpPr>
          <p:nvPr>
            <p:ph type="sldNum" sz="quarter" idx="12"/>
          </p:nvPr>
        </p:nvSpPr>
        <p:spPr>
          <a:xfrm>
            <a:off x="11704320" y="6455431"/>
            <a:ext cx="445913" cy="365125"/>
          </a:xfrm>
        </p:spPr>
        <p:txBody>
          <a:bodyPr>
            <a:normAutofit/>
          </a:bodyPr>
          <a:lstStyle/>
          <a:p>
            <a:pPr>
              <a:spcAft>
                <a:spcPts val="600"/>
              </a:spcAft>
            </a:pPr>
            <a:fld id="{91CE57D0-28F4-4898-A7D6-5DF6F603F0F9}" type="slidenum">
              <a:rPr lang="fr-FR" sz="1100">
                <a:solidFill>
                  <a:schemeClr val="tx1">
                    <a:lumMod val="50000"/>
                    <a:lumOff val="50000"/>
                  </a:schemeClr>
                </a:solidFill>
              </a:rPr>
              <a:pPr>
                <a:spcAft>
                  <a:spcPts val="600"/>
                </a:spcAft>
              </a:pPr>
              <a:t>29</a:t>
            </a:fld>
            <a:endParaRPr lang="fr-FR" sz="1100">
              <a:solidFill>
                <a:schemeClr val="tx1">
                  <a:lumMod val="50000"/>
                  <a:lumOff val="50000"/>
                </a:schemeClr>
              </a:solidFill>
            </a:endParaRPr>
          </a:p>
        </p:txBody>
      </p:sp>
    </p:spTree>
    <p:extLst>
      <p:ext uri="{BB962C8B-B14F-4D97-AF65-F5344CB8AC3E}">
        <p14:creationId xmlns:p14="http://schemas.microsoft.com/office/powerpoint/2010/main" val="288917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EE2767-99CD-9E89-33E7-22ACE2782A99}"/>
              </a:ext>
            </a:extLst>
          </p:cNvPr>
          <p:cNvSpPr>
            <a:spLocks noGrp="1"/>
          </p:cNvSpPr>
          <p:nvPr>
            <p:ph type="title"/>
          </p:nvPr>
        </p:nvSpPr>
        <p:spPr>
          <a:xfrm>
            <a:off x="466722" y="586855"/>
            <a:ext cx="3201366" cy="3387497"/>
          </a:xfrm>
        </p:spPr>
        <p:txBody>
          <a:bodyPr anchor="b">
            <a:normAutofit/>
          </a:bodyPr>
          <a:lstStyle/>
          <a:p>
            <a:pPr algn="r"/>
            <a:r>
              <a:rPr lang="fr-FR" sz="4000" dirty="0" err="1">
                <a:solidFill>
                  <a:srgbClr val="FFFFFF"/>
                </a:solidFill>
              </a:rPr>
              <a:t>Context</a:t>
            </a:r>
            <a:endParaRPr lang="fr-FR" sz="4000" dirty="0">
              <a:solidFill>
                <a:srgbClr val="FFFFFF"/>
              </a:solidFill>
            </a:endParaRPr>
          </a:p>
        </p:txBody>
      </p:sp>
      <p:sp>
        <p:nvSpPr>
          <p:cNvPr id="3" name="Content Placeholder 2">
            <a:extLst>
              <a:ext uri="{FF2B5EF4-FFF2-40B4-BE49-F238E27FC236}">
                <a16:creationId xmlns:a16="http://schemas.microsoft.com/office/drawing/2014/main" id="{DCE74DEE-F1AB-93DE-204A-F932D8A8DF15}"/>
              </a:ext>
            </a:extLst>
          </p:cNvPr>
          <p:cNvSpPr>
            <a:spLocks noGrp="1"/>
          </p:cNvSpPr>
          <p:nvPr>
            <p:ph idx="1"/>
          </p:nvPr>
        </p:nvSpPr>
        <p:spPr>
          <a:xfrm>
            <a:off x="4367695" y="649480"/>
            <a:ext cx="7628835" cy="5546047"/>
          </a:xfrm>
        </p:spPr>
        <p:txBody>
          <a:bodyPr anchor="ctr">
            <a:normAutofit fontScale="92500" lnSpcReduction="10000"/>
          </a:bodyPr>
          <a:lstStyle/>
          <a:p>
            <a:pPr marL="0" indent="0">
              <a:buNone/>
            </a:pPr>
            <a:r>
              <a:rPr lang="en-US" sz="1700" b="1" dirty="0"/>
              <a:t>Definition</a:t>
            </a:r>
          </a:p>
          <a:p>
            <a:pPr algn="just">
              <a:lnSpc>
                <a:spcPct val="107000"/>
              </a:lnSpc>
              <a:spcAft>
                <a:spcPts val="800"/>
              </a:spcAft>
            </a:pPr>
            <a:r>
              <a:rPr lang="en-US" sz="1800" dirty="0">
                <a:latin typeface="Calibri" panose="020F0502020204030204" pitchFamily="34" charset="0"/>
                <a:cs typeface="Times New Roman" panose="02020603050405020304" pitchFamily="18" charset="0"/>
              </a:rPr>
              <a:t>Wireless Capsule video endoscopy(WCE) is an appealing alternative to traditional diagnostic techniques, since it allows inspection of the gastrointestinal tract without discomfort to the patient or need for sedation,</a:t>
            </a: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data can be visualised as images or videos on the monitor of the physicians. Capsule endoscopy helps visualise section of the small intestine that cannot easily be seen or reached with traditional endoscopic procedures.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latin typeface="Calibri" panose="020F0502020204030204" pitchFamily="34" charset="0"/>
                <a:ea typeface="Calibri" panose="020F0502020204030204" pitchFamily="34" charset="0"/>
                <a:cs typeface="Times New Roman" panose="02020603050405020304" pitchFamily="18" charset="0"/>
              </a:rPr>
              <a:t>R</a:t>
            </a:r>
            <a:r>
              <a:rPr lang="en-GB" sz="1800" dirty="0">
                <a:effectLst/>
                <a:latin typeface="Calibri" panose="020F0502020204030204" pitchFamily="34" charset="0"/>
                <a:ea typeface="Calibri" panose="020F0502020204030204" pitchFamily="34" charset="0"/>
                <a:cs typeface="Times New Roman" panose="02020603050405020304" pitchFamily="18" charset="0"/>
              </a:rPr>
              <a:t>ecommended for the diagnosis of Gi tract conditions such as Crohn’s disease, Ulcerative colitis, Tumours, Polyps, Ulcers, Unexplained GI bleeding, etc. </a:t>
            </a:r>
          </a:p>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However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WCE produces a huge amount of images ( 50000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60000)*. </a:t>
            </a: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Visualizing this amount of data for a diagnosis is time consuming process;</a:t>
            </a: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Probability of missing an information during the screening process leading to wrong diagnosis.</a:t>
            </a:r>
          </a:p>
          <a:p>
            <a:pPr marL="0" indent="0" algn="just">
              <a:lnSpc>
                <a:spcPct val="107000"/>
              </a:lnSpc>
              <a:spcAft>
                <a:spcPts val="80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is a need for a solution to help in diagnostics process.</a:t>
            </a:r>
          </a:p>
        </p:txBody>
      </p:sp>
      <p:sp>
        <p:nvSpPr>
          <p:cNvPr id="5" name="Slide Number Placeholder 4">
            <a:extLst>
              <a:ext uri="{FF2B5EF4-FFF2-40B4-BE49-F238E27FC236}">
                <a16:creationId xmlns:a16="http://schemas.microsoft.com/office/drawing/2014/main" id="{BFAD47A0-58E1-2F5D-B4C5-70E2C62DBDBD}"/>
              </a:ext>
            </a:extLst>
          </p:cNvPr>
          <p:cNvSpPr>
            <a:spLocks noGrp="1"/>
          </p:cNvSpPr>
          <p:nvPr>
            <p:ph type="sldNum" sz="quarter" idx="12"/>
          </p:nvPr>
        </p:nvSpPr>
        <p:spPr/>
        <p:txBody>
          <a:bodyPr/>
          <a:lstStyle/>
          <a:p>
            <a:fld id="{91CE57D0-28F4-4898-A7D6-5DF6F603F0F9}" type="slidenum">
              <a:rPr lang="fr-FR" smtClean="0"/>
              <a:t>3</a:t>
            </a:fld>
            <a:endParaRPr lang="fr-FR"/>
          </a:p>
        </p:txBody>
      </p:sp>
      <p:sp>
        <p:nvSpPr>
          <p:cNvPr id="4" name="TextBox 3">
            <a:extLst>
              <a:ext uri="{FF2B5EF4-FFF2-40B4-BE49-F238E27FC236}">
                <a16:creationId xmlns:a16="http://schemas.microsoft.com/office/drawing/2014/main" id="{4321CF7E-5276-1C05-59C1-701C4F6E0B14}"/>
              </a:ext>
            </a:extLst>
          </p:cNvPr>
          <p:cNvSpPr txBox="1"/>
          <p:nvPr/>
        </p:nvSpPr>
        <p:spPr>
          <a:xfrm>
            <a:off x="4296792" y="6427433"/>
            <a:ext cx="6525087" cy="400110"/>
          </a:xfrm>
          <a:prstGeom prst="rect">
            <a:avLst/>
          </a:prstGeom>
          <a:noFill/>
        </p:spPr>
        <p:txBody>
          <a:bodyPr wrap="square" rtlCol="0">
            <a:spAutoFit/>
          </a:bodyPr>
          <a:lstStyle/>
          <a:p>
            <a:r>
              <a:rPr lang="en-GB" sz="1000" b="1" dirty="0">
                <a:solidFill>
                  <a:srgbClr val="222222"/>
                </a:solidFill>
                <a:effectLst/>
                <a:latin typeface="Arial" panose="020B0604020202020204" pitchFamily="34" charset="0"/>
                <a:ea typeface="Calibri" panose="020F0502020204030204" pitchFamily="34" charset="0"/>
                <a:cs typeface="Arial" panose="020B0604020202020204" pitchFamily="34" charset="0"/>
              </a:rPr>
              <a:t>*</a:t>
            </a:r>
            <a:r>
              <a:rPr lang="en-GB" sz="10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r>
              <a:rPr lang="en-GB" sz="10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Muruganantham</a:t>
            </a:r>
            <a:r>
              <a:rPr lang="en-GB" sz="1000" dirty="0">
                <a:solidFill>
                  <a:srgbClr val="222222"/>
                </a:solidFill>
                <a:effectLst/>
                <a:latin typeface="Arial" panose="020B0604020202020204" pitchFamily="34" charset="0"/>
                <a:ea typeface="Calibri" panose="020F0502020204030204" pitchFamily="34" charset="0"/>
                <a:cs typeface="Arial" panose="020B0604020202020204" pitchFamily="34" charset="0"/>
              </a:rPr>
              <a:t>, P., &amp; Balakrishnan, S. M. (2021). A survey on deep learning models for wireless capsule endoscopy image analysis. </a:t>
            </a:r>
            <a:r>
              <a:rPr lang="en-GB" sz="10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International Journal of Cognitive Computing in Engineering</a:t>
            </a:r>
            <a:r>
              <a:rPr lang="en-GB" sz="10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r>
              <a:rPr lang="en-GB" sz="10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2</a:t>
            </a:r>
            <a:r>
              <a:rPr lang="en-GB" sz="1000" dirty="0">
                <a:solidFill>
                  <a:srgbClr val="222222"/>
                </a:solidFill>
                <a:effectLst/>
                <a:latin typeface="Arial" panose="020B0604020202020204" pitchFamily="34" charset="0"/>
                <a:ea typeface="Calibri" panose="020F0502020204030204" pitchFamily="34" charset="0"/>
                <a:cs typeface="Arial" panose="020B0604020202020204" pitchFamily="34" charset="0"/>
              </a:rPr>
              <a:t>, 83-92</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3768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3AA14-BD0A-D932-4704-CC1E428E5390}"/>
              </a:ext>
            </a:extLst>
          </p:cNvPr>
          <p:cNvSpPr>
            <a:spLocks noGrp="1"/>
          </p:cNvSpPr>
          <p:nvPr>
            <p:ph type="title"/>
          </p:nvPr>
        </p:nvSpPr>
        <p:spPr>
          <a:xfrm>
            <a:off x="1371599" y="294538"/>
            <a:ext cx="9895951" cy="1033669"/>
          </a:xfrm>
        </p:spPr>
        <p:txBody>
          <a:bodyPr>
            <a:normAutofit/>
          </a:bodyPr>
          <a:lstStyle/>
          <a:p>
            <a:r>
              <a:rPr lang="en-GB" sz="4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Limitations</a:t>
            </a:r>
            <a:endParaRPr lang="fr-FR" sz="4000">
              <a:solidFill>
                <a:srgbClr val="FFFFFF"/>
              </a:solidFill>
            </a:endParaRPr>
          </a:p>
        </p:txBody>
      </p:sp>
      <p:sp>
        <p:nvSpPr>
          <p:cNvPr id="3" name="Content Placeholder 2">
            <a:extLst>
              <a:ext uri="{FF2B5EF4-FFF2-40B4-BE49-F238E27FC236}">
                <a16:creationId xmlns:a16="http://schemas.microsoft.com/office/drawing/2014/main" id="{1C4D9C16-A1EF-EE14-9F1B-0B9A46EBA850}"/>
              </a:ext>
            </a:extLst>
          </p:cNvPr>
          <p:cNvSpPr>
            <a:spLocks noGrp="1"/>
          </p:cNvSpPr>
          <p:nvPr>
            <p:ph idx="1"/>
          </p:nvPr>
        </p:nvSpPr>
        <p:spPr>
          <a:xfrm>
            <a:off x="571501" y="2000250"/>
            <a:ext cx="11058524" cy="4191000"/>
          </a:xfrm>
        </p:spPr>
        <p:txBody>
          <a:bodyPr anchor="ctr">
            <a:normAutofit/>
          </a:bodyPr>
          <a:lstStyle/>
          <a:p>
            <a:pPr>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Trained </a:t>
            </a:r>
            <a:r>
              <a:rPr lang="en-GB" sz="2000" dirty="0" err="1">
                <a:effectLst/>
                <a:latin typeface="Calibri" panose="020F0502020204030204" pitchFamily="34" charset="0"/>
                <a:ea typeface="Calibri" panose="020F0502020204030204" pitchFamily="34" charset="0"/>
                <a:cs typeface="Times New Roman" panose="02020603050405020304" pitchFamily="18" charset="0"/>
              </a:rPr>
              <a:t>Xception</a:t>
            </a:r>
            <a:r>
              <a:rPr lang="en-GB" sz="2000" dirty="0">
                <a:effectLst/>
                <a:latin typeface="Calibri" panose="020F0502020204030204" pitchFamily="34" charset="0"/>
                <a:ea typeface="Calibri" panose="020F0502020204030204" pitchFamily="34" charset="0"/>
                <a:cs typeface="Times New Roman" panose="02020603050405020304" pitchFamily="18" charset="0"/>
              </a:rPr>
              <a:t> model </a:t>
            </a:r>
            <a:r>
              <a:rPr lang="en-GB" sz="2000" dirty="0">
                <a:latin typeface="Calibri" panose="020F0502020204030204" pitchFamily="34" charset="0"/>
                <a:ea typeface="Calibri" panose="020F0502020204030204" pitchFamily="34" charset="0"/>
                <a:cs typeface="Times New Roman" panose="02020603050405020304" pitchFamily="18" charset="0"/>
              </a:rPr>
              <a:t>has hi</a:t>
            </a:r>
            <a:r>
              <a:rPr lang="en-GB" sz="2000" dirty="0">
                <a:effectLst/>
                <a:latin typeface="Calibri" panose="020F0502020204030204" pitchFamily="34" charset="0"/>
                <a:ea typeface="Calibri" panose="020F0502020204030204" pitchFamily="34" charset="0"/>
                <a:cs typeface="Times New Roman" panose="02020603050405020304" pitchFamily="18" charset="0"/>
              </a:rPr>
              <a:t>gh confusion for some classes</a:t>
            </a:r>
            <a:r>
              <a:rPr lang="en-GB" sz="2000" dirty="0">
                <a:latin typeface="Calibri" panose="020F0502020204030204" pitchFamily="34" charset="0"/>
                <a:ea typeface="Calibri" panose="020F0502020204030204" pitchFamily="34" charset="0"/>
                <a:cs typeface="Times New Roman" panose="02020603050405020304" pitchFamily="18" charset="0"/>
              </a:rPr>
              <a:t>(</a:t>
            </a:r>
            <a:r>
              <a:rPr lang="en-GB" sz="20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Z_Line</a:t>
            </a:r>
            <a:r>
              <a:rPr lang="en-GB"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&amp;</a:t>
            </a:r>
            <a:r>
              <a:rPr lang="en-GB"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Esophagitis).</a:t>
            </a:r>
          </a:p>
          <a:p>
            <a:pPr>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Size of the dataset was not large( 9600 images) which affect learning performance of the model.</a:t>
            </a:r>
          </a:p>
          <a:p>
            <a:pPr>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Because of time limitation, the problem was not addressed.</a:t>
            </a:r>
            <a:r>
              <a:rPr lang="en-GB" sz="2000" dirty="0">
                <a:effectLst/>
                <a:latin typeface="Calibri" panose="020F0502020204030204" pitchFamily="34" charset="0"/>
                <a:ea typeface="Calibri" panose="020F0502020204030204" pitchFamily="34" charset="0"/>
                <a:cs typeface="Times New Roman" panose="02020603050405020304" pitchFamily="18" charset="0"/>
              </a:rPr>
              <a:t>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For the image visualisation application, I implemented the common image processing functions, other useful functions and filters could be more adequate for medical field.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65DE9D9-91CA-6C71-009B-24880125A971}"/>
              </a:ext>
            </a:extLst>
          </p:cNvPr>
          <p:cNvSpPr>
            <a:spLocks noGrp="1"/>
          </p:cNvSpPr>
          <p:nvPr>
            <p:ph type="sldNum" sz="quarter" idx="12"/>
          </p:nvPr>
        </p:nvSpPr>
        <p:spPr>
          <a:xfrm>
            <a:off x="11704320" y="6455431"/>
            <a:ext cx="445913" cy="365125"/>
          </a:xfrm>
        </p:spPr>
        <p:txBody>
          <a:bodyPr>
            <a:normAutofit/>
          </a:bodyPr>
          <a:lstStyle/>
          <a:p>
            <a:pPr>
              <a:spcAft>
                <a:spcPts val="600"/>
              </a:spcAft>
            </a:pPr>
            <a:fld id="{91CE57D0-28F4-4898-A7D6-5DF6F603F0F9}" type="slidenum">
              <a:rPr lang="fr-FR" sz="1100">
                <a:solidFill>
                  <a:schemeClr val="tx1">
                    <a:lumMod val="50000"/>
                    <a:lumOff val="50000"/>
                  </a:schemeClr>
                </a:solidFill>
              </a:rPr>
              <a:pPr>
                <a:spcAft>
                  <a:spcPts val="600"/>
                </a:spcAft>
              </a:pPr>
              <a:t>30</a:t>
            </a:fld>
            <a:endParaRPr lang="fr-FR" sz="1100">
              <a:solidFill>
                <a:schemeClr val="tx1">
                  <a:lumMod val="50000"/>
                  <a:lumOff val="50000"/>
                </a:schemeClr>
              </a:solidFill>
            </a:endParaRPr>
          </a:p>
        </p:txBody>
      </p:sp>
    </p:spTree>
    <p:extLst>
      <p:ext uri="{BB962C8B-B14F-4D97-AF65-F5344CB8AC3E}">
        <p14:creationId xmlns:p14="http://schemas.microsoft.com/office/powerpoint/2010/main" val="377479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4DF99-EEAB-EC11-FA6E-8F4230B5EA08}"/>
              </a:ext>
            </a:extLst>
          </p:cNvPr>
          <p:cNvSpPr>
            <a:spLocks noGrp="1"/>
          </p:cNvSpPr>
          <p:nvPr>
            <p:ph type="title"/>
          </p:nvPr>
        </p:nvSpPr>
        <p:spPr>
          <a:xfrm>
            <a:off x="1371599" y="294538"/>
            <a:ext cx="9895951" cy="1033669"/>
          </a:xfrm>
        </p:spPr>
        <p:txBody>
          <a:bodyPr>
            <a:normAutofit/>
          </a:bodyPr>
          <a:lstStyle/>
          <a:p>
            <a:r>
              <a:rPr lang="en-GB" sz="4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Perspectives</a:t>
            </a:r>
            <a:endParaRPr lang="fr-FR" sz="4000">
              <a:solidFill>
                <a:srgbClr val="FFFFFF"/>
              </a:solidFill>
            </a:endParaRPr>
          </a:p>
        </p:txBody>
      </p:sp>
      <p:sp>
        <p:nvSpPr>
          <p:cNvPr id="3" name="Content Placeholder 2">
            <a:extLst>
              <a:ext uri="{FF2B5EF4-FFF2-40B4-BE49-F238E27FC236}">
                <a16:creationId xmlns:a16="http://schemas.microsoft.com/office/drawing/2014/main" id="{9FA09137-FC8B-E3F6-4BBF-FF840CCFCB85}"/>
              </a:ext>
            </a:extLst>
          </p:cNvPr>
          <p:cNvSpPr>
            <a:spLocks noGrp="1"/>
          </p:cNvSpPr>
          <p:nvPr>
            <p:ph idx="1"/>
          </p:nvPr>
        </p:nvSpPr>
        <p:spPr>
          <a:xfrm>
            <a:off x="1371599" y="2318197"/>
            <a:ext cx="9724031" cy="3683358"/>
          </a:xfrm>
        </p:spPr>
        <p:txBody>
          <a:bodyPr anchor="ctr">
            <a:normAutofit/>
          </a:bodyPr>
          <a:lstStyle/>
          <a:p>
            <a:pPr algn="just"/>
            <a:r>
              <a:rPr lang="en-GB" dirty="0">
                <a:ea typeface="Calibri" panose="020F0502020204030204" pitchFamily="34" charset="0"/>
                <a:cs typeface="Times New Roman" panose="02020603050405020304" pitchFamily="18" charset="0"/>
              </a:rPr>
              <a:t>Increase dataset size using data augmentation techniques,</a:t>
            </a:r>
          </a:p>
          <a:p>
            <a:pPr algn="just"/>
            <a:endParaRPr lang="en-GB" dirty="0">
              <a:ea typeface="Calibri" panose="020F0502020204030204" pitchFamily="34" charset="0"/>
              <a:cs typeface="Times New Roman" panose="02020603050405020304" pitchFamily="18" charset="0"/>
            </a:endParaRPr>
          </a:p>
          <a:p>
            <a:pPr algn="just"/>
            <a:r>
              <a:rPr lang="en-GB" dirty="0">
                <a:ea typeface="Calibri" panose="020F0502020204030204" pitchFamily="34" charset="0"/>
                <a:cs typeface="Times New Roman" panose="02020603050405020304" pitchFamily="18" charset="0"/>
              </a:rPr>
              <a:t>R</a:t>
            </a:r>
            <a:r>
              <a:rPr lang="en-GB" dirty="0">
                <a:effectLst/>
                <a:ea typeface="Calibri" panose="020F0502020204030204" pitchFamily="34" charset="0"/>
                <a:cs typeface="Times New Roman" panose="02020603050405020304" pitchFamily="18" charset="0"/>
              </a:rPr>
              <a:t>efer to a Medical practitioner for advice on what is needed in this application as functions, filters as well as user interface. </a:t>
            </a:r>
            <a:endParaRPr lang="fr-FR" dirty="0"/>
          </a:p>
          <a:p>
            <a:endParaRPr lang="fr-FR" sz="2000" dirty="0"/>
          </a:p>
        </p:txBody>
      </p:sp>
      <p:sp>
        <p:nvSpPr>
          <p:cNvPr id="4" name="Slide Number Placeholder 3">
            <a:extLst>
              <a:ext uri="{FF2B5EF4-FFF2-40B4-BE49-F238E27FC236}">
                <a16:creationId xmlns:a16="http://schemas.microsoft.com/office/drawing/2014/main" id="{FDA825FE-985F-A5FA-8C06-EB55E10E8BB8}"/>
              </a:ext>
            </a:extLst>
          </p:cNvPr>
          <p:cNvSpPr>
            <a:spLocks noGrp="1"/>
          </p:cNvSpPr>
          <p:nvPr>
            <p:ph type="sldNum" sz="quarter" idx="12"/>
          </p:nvPr>
        </p:nvSpPr>
        <p:spPr>
          <a:xfrm>
            <a:off x="11704320" y="6455431"/>
            <a:ext cx="445913" cy="365125"/>
          </a:xfrm>
        </p:spPr>
        <p:txBody>
          <a:bodyPr>
            <a:normAutofit/>
          </a:bodyPr>
          <a:lstStyle/>
          <a:p>
            <a:pPr>
              <a:spcAft>
                <a:spcPts val="600"/>
              </a:spcAft>
            </a:pPr>
            <a:fld id="{91CE57D0-28F4-4898-A7D6-5DF6F603F0F9}" type="slidenum">
              <a:rPr lang="fr-FR" sz="1100" smtClean="0">
                <a:solidFill>
                  <a:schemeClr val="tx1">
                    <a:lumMod val="50000"/>
                    <a:lumOff val="50000"/>
                  </a:schemeClr>
                </a:solidFill>
              </a:rPr>
              <a:pPr>
                <a:spcAft>
                  <a:spcPts val="600"/>
                </a:spcAft>
              </a:pPr>
              <a:t>31</a:t>
            </a:fld>
            <a:endParaRPr lang="fr-FR" sz="1100">
              <a:solidFill>
                <a:schemeClr val="tx1">
                  <a:lumMod val="50000"/>
                  <a:lumOff val="50000"/>
                </a:schemeClr>
              </a:solidFill>
            </a:endParaRPr>
          </a:p>
        </p:txBody>
      </p:sp>
    </p:spTree>
    <p:extLst>
      <p:ext uri="{BB962C8B-B14F-4D97-AF65-F5344CB8AC3E}">
        <p14:creationId xmlns:p14="http://schemas.microsoft.com/office/powerpoint/2010/main" val="4121107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3356-EE04-7685-AC15-549A53539BB3}"/>
              </a:ext>
            </a:extLst>
          </p:cNvPr>
          <p:cNvSpPr>
            <a:spLocks noGrp="1"/>
          </p:cNvSpPr>
          <p:nvPr>
            <p:ph type="title"/>
          </p:nvPr>
        </p:nvSpPr>
        <p:spPr>
          <a:xfrm>
            <a:off x="985422" y="2183907"/>
            <a:ext cx="5175682" cy="1630001"/>
          </a:xfrm>
        </p:spPr>
        <p:txBody>
          <a:bodyPr vert="horz" lIns="91440" tIns="45720" rIns="91440" bIns="45720" rtlCol="0" anchor="b">
            <a:normAutofit/>
          </a:bodyPr>
          <a:lstStyle/>
          <a:p>
            <a:pPr marL="0" indent="0">
              <a:buNone/>
            </a:pPr>
            <a:r>
              <a:rPr lang="en-US" sz="8000" dirty="0">
                <a:solidFill>
                  <a:srgbClr val="0070C0"/>
                </a:solidFill>
              </a:rPr>
              <a:t>Thank You</a:t>
            </a:r>
          </a:p>
        </p:txBody>
      </p:sp>
      <p:sp>
        <p:nvSpPr>
          <p:cNvPr id="3" name="Content Placeholder 2">
            <a:extLst>
              <a:ext uri="{FF2B5EF4-FFF2-40B4-BE49-F238E27FC236}">
                <a16:creationId xmlns:a16="http://schemas.microsoft.com/office/drawing/2014/main" id="{B4FCBA1D-C46F-B95F-F3A5-17B71090BAC1}"/>
              </a:ext>
            </a:extLst>
          </p:cNvPr>
          <p:cNvSpPr>
            <a:spLocks noGrp="1"/>
          </p:cNvSpPr>
          <p:nvPr>
            <p:ph idx="1"/>
          </p:nvPr>
        </p:nvSpPr>
        <p:spPr>
          <a:xfrm>
            <a:off x="461108" y="4840023"/>
            <a:ext cx="5765059" cy="775494"/>
          </a:xfrm>
        </p:spPr>
        <p:txBody>
          <a:bodyPr vert="horz" lIns="91440" tIns="45720" rIns="91440" bIns="45720" rtlCol="0">
            <a:normAutofit/>
          </a:bodyPr>
          <a:lstStyle/>
          <a:p>
            <a:pPr marL="0" indent="0" algn="ctr">
              <a:buNone/>
            </a:pPr>
            <a:r>
              <a:rPr lang="en-US" sz="4000" dirty="0"/>
              <a:t>Q&amp;A</a:t>
            </a:r>
          </a:p>
        </p:txBody>
      </p:sp>
      <p:pic>
        <p:nvPicPr>
          <p:cNvPr id="19" name="Picture 18" descr="Plusieurs points d’interrogation sur fond noir">
            <a:extLst>
              <a:ext uri="{FF2B5EF4-FFF2-40B4-BE49-F238E27FC236}">
                <a16:creationId xmlns:a16="http://schemas.microsoft.com/office/drawing/2014/main" id="{3F79F0F5-1049-364F-5543-3F450CE4281C}"/>
              </a:ext>
            </a:extLst>
          </p:cNvPr>
          <p:cNvPicPr>
            <a:picLocks noChangeAspect="1"/>
          </p:cNvPicPr>
          <p:nvPr/>
        </p:nvPicPr>
        <p:blipFill rotWithShape="1">
          <a:blip r:embed="rId2"/>
          <a:srcRect l="46962"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Slide Number Placeholder 4">
            <a:extLst>
              <a:ext uri="{FF2B5EF4-FFF2-40B4-BE49-F238E27FC236}">
                <a16:creationId xmlns:a16="http://schemas.microsoft.com/office/drawing/2014/main" id="{40827937-590B-23F0-F7F8-A90604D9780F}"/>
              </a:ext>
            </a:extLst>
          </p:cNvPr>
          <p:cNvSpPr>
            <a:spLocks noGrp="1"/>
          </p:cNvSpPr>
          <p:nvPr>
            <p:ph type="sldNum" sz="quarter" idx="12"/>
          </p:nvPr>
        </p:nvSpPr>
        <p:spPr/>
        <p:txBody>
          <a:bodyPr/>
          <a:lstStyle/>
          <a:p>
            <a:fld id="{D270152F-76F2-49C3-A5B4-8BCDD62AAA12}" type="slidenum">
              <a:rPr lang="en-GB" smtClean="0"/>
              <a:t>32</a:t>
            </a:fld>
            <a:endParaRPr lang="en-GB"/>
          </a:p>
        </p:txBody>
      </p:sp>
    </p:spTree>
    <p:extLst>
      <p:ext uri="{BB962C8B-B14F-4D97-AF65-F5344CB8AC3E}">
        <p14:creationId xmlns:p14="http://schemas.microsoft.com/office/powerpoint/2010/main" val="129988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E2767-99CD-9E89-33E7-22ACE2782A99}"/>
              </a:ext>
            </a:extLst>
          </p:cNvPr>
          <p:cNvSpPr>
            <a:spLocks noGrp="1"/>
          </p:cNvSpPr>
          <p:nvPr>
            <p:ph type="title"/>
          </p:nvPr>
        </p:nvSpPr>
        <p:spPr>
          <a:xfrm>
            <a:off x="466722" y="586855"/>
            <a:ext cx="3201366" cy="3387497"/>
          </a:xfrm>
        </p:spPr>
        <p:txBody>
          <a:bodyPr anchor="b">
            <a:normAutofit/>
          </a:bodyPr>
          <a:lstStyle/>
          <a:p>
            <a:pPr algn="r"/>
            <a:r>
              <a:rPr lang="fr-FR" sz="4000" dirty="0">
                <a:solidFill>
                  <a:srgbClr val="FFFFFF"/>
                </a:solidFill>
              </a:rPr>
              <a:t>Objective</a:t>
            </a:r>
          </a:p>
        </p:txBody>
      </p:sp>
      <p:sp>
        <p:nvSpPr>
          <p:cNvPr id="3" name="Content Placeholder 2">
            <a:extLst>
              <a:ext uri="{FF2B5EF4-FFF2-40B4-BE49-F238E27FC236}">
                <a16:creationId xmlns:a16="http://schemas.microsoft.com/office/drawing/2014/main" id="{DCE74DEE-F1AB-93DE-204A-F932D8A8DF15}"/>
              </a:ext>
            </a:extLst>
          </p:cNvPr>
          <p:cNvSpPr>
            <a:spLocks noGrp="1"/>
          </p:cNvSpPr>
          <p:nvPr>
            <p:ph idx="1"/>
          </p:nvPr>
        </p:nvSpPr>
        <p:spPr>
          <a:xfrm>
            <a:off x="4438835" y="649480"/>
            <a:ext cx="7557695" cy="5546047"/>
          </a:xfrm>
        </p:spPr>
        <p:txBody>
          <a:bodyPr anchor="ctr">
            <a:normAutofit/>
          </a:bodyPr>
          <a:lstStyle/>
          <a:p>
            <a:pPr marL="0" indent="0" algn="just">
              <a:lnSpc>
                <a:spcPct val="107000"/>
              </a:lnSpc>
              <a:spcAft>
                <a:spcPts val="800"/>
              </a:spcAft>
              <a:buNone/>
            </a:pPr>
            <a:r>
              <a:rPr lang="en-GB" sz="2000" dirty="0">
                <a:effectLst/>
                <a:latin typeface="Calibri" panose="020F0502020204030204" pitchFamily="34" charset="0"/>
                <a:ea typeface="Calibri" panose="020F0502020204030204" pitchFamily="34" charset="0"/>
                <a:cs typeface="Times New Roman" panose="02020603050405020304" pitchFamily="18" charset="0"/>
              </a:rPr>
              <a:t>Developed a solution that helps screening medical images generated by WCE, and provide diagnosis. This project is divided in two parts :</a:t>
            </a:r>
          </a:p>
          <a:p>
            <a:pPr marL="0" indent="0" algn="just">
              <a:lnSpc>
                <a:spcPct val="107000"/>
              </a:lnSpc>
              <a:spcAft>
                <a:spcPts val="800"/>
              </a:spcAft>
              <a:buNone/>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development of a tool, based on deep learning, to detect images containing anomalies (we will limit ourselves to a few).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development of a graphical interface that allows the visualization of images in an intelligent way to facilitate the exploration of anomalies. </a:t>
            </a:r>
          </a:p>
        </p:txBody>
      </p:sp>
      <p:sp>
        <p:nvSpPr>
          <p:cNvPr id="5" name="Slide Number Placeholder 4">
            <a:extLst>
              <a:ext uri="{FF2B5EF4-FFF2-40B4-BE49-F238E27FC236}">
                <a16:creationId xmlns:a16="http://schemas.microsoft.com/office/drawing/2014/main" id="{BFAD47A0-58E1-2F5D-B4C5-70E2C62DBDBD}"/>
              </a:ext>
            </a:extLst>
          </p:cNvPr>
          <p:cNvSpPr>
            <a:spLocks noGrp="1"/>
          </p:cNvSpPr>
          <p:nvPr>
            <p:ph type="sldNum" sz="quarter" idx="12"/>
          </p:nvPr>
        </p:nvSpPr>
        <p:spPr/>
        <p:txBody>
          <a:bodyPr/>
          <a:lstStyle/>
          <a:p>
            <a:fld id="{91CE57D0-28F4-4898-A7D6-5DF6F603F0F9}" type="slidenum">
              <a:rPr lang="fr-FR" smtClean="0"/>
              <a:t>4</a:t>
            </a:fld>
            <a:endParaRPr lang="fr-FR"/>
          </a:p>
        </p:txBody>
      </p:sp>
    </p:spTree>
    <p:extLst>
      <p:ext uri="{BB962C8B-B14F-4D97-AF65-F5344CB8AC3E}">
        <p14:creationId xmlns:p14="http://schemas.microsoft.com/office/powerpoint/2010/main" val="338932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65C8371-E9CA-2D23-F95D-D2B542EECB7B}"/>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a:t>Part 1</a:t>
            </a:r>
          </a:p>
        </p:txBody>
      </p:sp>
      <p:sp>
        <p:nvSpPr>
          <p:cNvPr id="5" name="Text Placeholder 4">
            <a:extLst>
              <a:ext uri="{FF2B5EF4-FFF2-40B4-BE49-F238E27FC236}">
                <a16:creationId xmlns:a16="http://schemas.microsoft.com/office/drawing/2014/main" id="{74F0EAD2-6C7C-6BBB-648A-F1A70A796B74}"/>
              </a:ext>
            </a:extLst>
          </p:cNvPr>
          <p:cNvSpPr>
            <a:spLocks noGrp="1"/>
          </p:cNvSpPr>
          <p:nvPr>
            <p:ph type="body" idx="1"/>
          </p:nvPr>
        </p:nvSpPr>
        <p:spPr>
          <a:xfrm>
            <a:off x="599609" y="4685288"/>
            <a:ext cx="4171994" cy="1035781"/>
          </a:xfrm>
        </p:spPr>
        <p:txBody>
          <a:bodyPr vert="horz" lIns="91440" tIns="45720" rIns="91440" bIns="45720" rtlCol="0">
            <a:normAutofit/>
          </a:bodyPr>
          <a:lstStyle/>
          <a:p>
            <a:r>
              <a:rPr lang="en-US" sz="2800" dirty="0">
                <a:solidFill>
                  <a:schemeClr val="tx1"/>
                </a:solidFill>
              </a:rPr>
              <a:t>WCE Images Classification</a:t>
            </a:r>
          </a:p>
        </p:txBody>
      </p:sp>
      <p:grpSp>
        <p:nvGrpSpPr>
          <p:cNvPr id="27" name="Group 2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8" name="Straight Connector 2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3061375-C238-B0A4-1F14-AA62822CB016}"/>
              </a:ext>
            </a:extLst>
          </p:cNvPr>
          <p:cNvPicPr>
            <a:picLocks noChangeAspect="1"/>
          </p:cNvPicPr>
          <p:nvPr/>
        </p:nvPicPr>
        <p:blipFill rotWithShape="1">
          <a:blip r:embed="rId2"/>
          <a:srcRect r="426" b="2"/>
          <a:stretch/>
        </p:blipFill>
        <p:spPr>
          <a:xfrm>
            <a:off x="5640572" y="557360"/>
            <a:ext cx="5608830" cy="5632704"/>
          </a:xfrm>
          <a:prstGeom prst="rect">
            <a:avLst/>
          </a:prstGeom>
        </p:spPr>
      </p:pic>
      <p:sp>
        <p:nvSpPr>
          <p:cNvPr id="2" name="Slide Number Placeholder 1">
            <a:extLst>
              <a:ext uri="{FF2B5EF4-FFF2-40B4-BE49-F238E27FC236}">
                <a16:creationId xmlns:a16="http://schemas.microsoft.com/office/drawing/2014/main" id="{8BA2C31E-21EB-1EC9-3910-2AB67690834E}"/>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91CE57D0-28F4-4898-A7D6-5DF6F603F0F9}" type="slidenum">
              <a:rPr lang="en-US" smtClean="0">
                <a:solidFill>
                  <a:prstClr val="black">
                    <a:tint val="75000"/>
                  </a:prstClr>
                </a:solidFill>
                <a:latin typeface="Calibri" panose="020F0502020204030204"/>
              </a:rPr>
              <a:pPr>
                <a:spcAft>
                  <a:spcPts val="600"/>
                </a:spcAft>
                <a:defRPr/>
              </a:pPr>
              <a:t>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8521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EFF5F07-EDC2-9BFA-A9EE-5D4099483923}"/>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Literature Review</a:t>
            </a:r>
          </a:p>
        </p:txBody>
      </p:sp>
      <p:sp>
        <p:nvSpPr>
          <p:cNvPr id="6" name="Content Placeholder 5">
            <a:extLst>
              <a:ext uri="{FF2B5EF4-FFF2-40B4-BE49-F238E27FC236}">
                <a16:creationId xmlns:a16="http://schemas.microsoft.com/office/drawing/2014/main" id="{37842E4E-38CB-13F2-E427-76E059DB9715}"/>
              </a:ext>
            </a:extLst>
          </p:cNvPr>
          <p:cNvSpPr>
            <a:spLocks noGrp="1"/>
          </p:cNvSpPr>
          <p:nvPr>
            <p:ph idx="1"/>
          </p:nvPr>
        </p:nvSpPr>
        <p:spPr>
          <a:xfrm>
            <a:off x="771525" y="1891970"/>
            <a:ext cx="10324105" cy="4746955"/>
          </a:xfrm>
        </p:spPr>
        <p:txBody>
          <a:bodyPr anchor="ctr">
            <a:normAutofit/>
          </a:bodyPr>
          <a:lstStyle/>
          <a:p>
            <a:pPr>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Machine learning and Deep learning models are used for image classification. </a:t>
            </a:r>
          </a:p>
          <a:p>
            <a:pPr>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Recent methods are based on deep learning architecture because they are able to capture and extract high level semantic information. </a:t>
            </a:r>
          </a:p>
          <a:p>
            <a:pPr>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In a survey study made by [1] </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dirty="0">
                <a:effectLst/>
                <a:latin typeface="Calibri" panose="020F0502020204030204" pitchFamily="34" charset="0"/>
                <a:ea typeface="Calibri" panose="020F0502020204030204" pitchFamily="34" charset="0"/>
                <a:cs typeface="Times New Roman" panose="02020603050405020304" pitchFamily="18" charset="0"/>
              </a:rPr>
              <a:t>on medical image analysis,  they found that studies on classification </a:t>
            </a:r>
          </a:p>
          <a:p>
            <a:pPr lvl="1">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Models mostly based on CNN architecture.  </a:t>
            </a:r>
          </a:p>
          <a:p>
            <a:pPr lvl="1">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They used custom datasets which makes it difficult to reproduce the performance of their models.</a:t>
            </a:r>
          </a:p>
          <a:p>
            <a:pPr lvl="1">
              <a:spcAft>
                <a:spcPts val="800"/>
              </a:spcAft>
            </a:pPr>
            <a:r>
              <a:rPr lang="en-GB" sz="1600" dirty="0">
                <a:latin typeface="Calibri" panose="020F0502020204030204" pitchFamily="34" charset="0"/>
                <a:ea typeface="Calibri" panose="020F0502020204030204" pitchFamily="34" charset="0"/>
                <a:cs typeface="Times New Roman" panose="02020603050405020304" pitchFamily="18" charset="0"/>
              </a:rPr>
              <a:t>S</a:t>
            </a:r>
            <a:r>
              <a:rPr lang="en-GB" sz="1600" dirty="0">
                <a:effectLst/>
                <a:latin typeface="Calibri" panose="020F0502020204030204" pitchFamily="34" charset="0"/>
                <a:ea typeface="Calibri" panose="020F0502020204030204" pitchFamily="34" charset="0"/>
                <a:cs typeface="Times New Roman" panose="02020603050405020304" pitchFamily="18" charset="0"/>
              </a:rPr>
              <a:t>tudies focus mostly on detecting a specific abnormality such as bleeding or polyps</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dirty="0">
                <a:effectLst/>
                <a:latin typeface="Calibri" panose="020F0502020204030204" pitchFamily="34" charset="0"/>
                <a:ea typeface="Calibri" panose="020F0502020204030204" pitchFamily="34" charset="0"/>
                <a:cs typeface="Times New Roman" panose="02020603050405020304" pitchFamily="18" charset="0"/>
              </a:rPr>
              <a:t>.</a:t>
            </a:r>
          </a:p>
          <a:p>
            <a:pPr>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 A recent study</a:t>
            </a:r>
            <a:r>
              <a:rPr lang="en-GB" sz="1600" dirty="0">
                <a:latin typeface="Calibri" panose="020F0502020204030204" pitchFamily="34" charset="0"/>
                <a:ea typeface="Calibri" panose="020F0502020204030204" pitchFamily="34" charset="0"/>
                <a:cs typeface="Times New Roman" panose="02020603050405020304" pitchFamily="18" charset="0"/>
              </a:rPr>
              <a:t>[2] </a:t>
            </a:r>
            <a:r>
              <a:rPr lang="en-GB" sz="1600" dirty="0">
                <a:effectLst/>
                <a:latin typeface="Calibri" panose="020F0502020204030204" pitchFamily="34" charset="0"/>
                <a:ea typeface="Calibri" panose="020F0502020204030204" pitchFamily="34" charset="0"/>
                <a:cs typeface="Times New Roman" panose="02020603050405020304" pitchFamily="18" charset="0"/>
              </a:rPr>
              <a:t>compared deep learning models for anomaly classification  of Gastrointestinal Tract.</a:t>
            </a:r>
          </a:p>
          <a:p>
            <a:pPr lvl="1">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Trained  state of the art architectures ,</a:t>
            </a:r>
          </a:p>
          <a:p>
            <a:pPr lvl="1">
              <a:spcAft>
                <a:spcPts val="8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used </a:t>
            </a:r>
            <a:r>
              <a:rPr lang="en-GB" sz="1600" b="1" dirty="0">
                <a:effectLst/>
                <a:latin typeface="Calibri" panose="020F0502020204030204" pitchFamily="34" charset="0"/>
                <a:ea typeface="Calibri" panose="020F0502020204030204" pitchFamily="34" charset="0"/>
                <a:cs typeface="Times New Roman" panose="02020603050405020304" pitchFamily="18" charset="0"/>
              </a:rPr>
              <a:t>K-</a:t>
            </a:r>
            <a:r>
              <a:rPr lang="en-GB" sz="1600" b="1" dirty="0" err="1">
                <a:effectLst/>
                <a:latin typeface="Calibri" panose="020F0502020204030204" pitchFamily="34" charset="0"/>
                <a:ea typeface="Calibri" panose="020F0502020204030204" pitchFamily="34" charset="0"/>
                <a:cs typeface="Times New Roman" panose="02020603050405020304" pitchFamily="18" charset="0"/>
              </a:rPr>
              <a:t>vasir</a:t>
            </a:r>
            <a:r>
              <a:rPr lang="en-GB" sz="1600" b="1" dirty="0">
                <a:effectLst/>
                <a:latin typeface="Calibri" panose="020F0502020204030204" pitchFamily="34" charset="0"/>
                <a:ea typeface="Calibri" panose="020F0502020204030204" pitchFamily="34" charset="0"/>
                <a:cs typeface="Times New Roman" panose="02020603050405020304" pitchFamily="18" charset="0"/>
              </a:rPr>
              <a:t> dataset with augmentation </a:t>
            </a:r>
          </a:p>
          <a:p>
            <a:pPr lvl="1">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VGG16 and </a:t>
            </a:r>
            <a:r>
              <a:rPr lang="en-GB" sz="1600" b="1" dirty="0" err="1">
                <a:latin typeface="Calibri" panose="020F0502020204030204" pitchFamily="34" charset="0"/>
                <a:ea typeface="Calibri" panose="020F0502020204030204" pitchFamily="34" charset="0"/>
                <a:cs typeface="Times New Roman" panose="02020603050405020304" pitchFamily="18" charset="0"/>
              </a:rPr>
              <a:t>Xception</a:t>
            </a:r>
            <a:r>
              <a:rPr lang="en-GB" sz="1600" b="1" dirty="0">
                <a:latin typeface="Calibri" panose="020F0502020204030204" pitchFamily="34" charset="0"/>
                <a:ea typeface="Calibri" panose="020F0502020204030204" pitchFamily="34" charset="0"/>
                <a:cs typeface="Times New Roman" panose="02020603050405020304" pitchFamily="18" charset="0"/>
              </a:rPr>
              <a:t> architecture showed best </a:t>
            </a:r>
            <a:r>
              <a:rPr lang="en-GB" sz="1600" b="1" dirty="0">
                <a:latin typeface="Calibri" panose="020F0502020204030204" pitchFamily="34" charset="0"/>
                <a:cs typeface="Times New Roman" panose="02020603050405020304" pitchFamily="18" charset="0"/>
              </a:rPr>
              <a:t>performance (</a:t>
            </a:r>
            <a:r>
              <a:rPr lang="fr-FR" sz="1600" b="1" dirty="0">
                <a:latin typeface="Calibri" panose="020F0502020204030204" pitchFamily="34" charset="0"/>
                <a:cs typeface="Times New Roman" panose="02020603050405020304" pitchFamily="18" charset="0"/>
              </a:rPr>
              <a:t>98,275%, 98,324%)</a:t>
            </a:r>
          </a:p>
          <a:p>
            <a:endParaRPr lang="fr-FR" sz="1600" dirty="0"/>
          </a:p>
        </p:txBody>
      </p:sp>
      <p:sp>
        <p:nvSpPr>
          <p:cNvPr id="4" name="Slide Number Placeholder 3">
            <a:extLst>
              <a:ext uri="{FF2B5EF4-FFF2-40B4-BE49-F238E27FC236}">
                <a16:creationId xmlns:a16="http://schemas.microsoft.com/office/drawing/2014/main" id="{1475B0B0-6E85-48A6-D2C9-F0D7471732EF}"/>
              </a:ext>
            </a:extLst>
          </p:cNvPr>
          <p:cNvSpPr>
            <a:spLocks noGrp="1"/>
          </p:cNvSpPr>
          <p:nvPr>
            <p:ph type="sldNum" sz="quarter" idx="12"/>
          </p:nvPr>
        </p:nvSpPr>
        <p:spPr>
          <a:xfrm>
            <a:off x="11704320" y="6455431"/>
            <a:ext cx="445913" cy="365125"/>
          </a:xfrm>
        </p:spPr>
        <p:txBody>
          <a:bodyPr>
            <a:normAutofit/>
          </a:bodyPr>
          <a:lstStyle/>
          <a:p>
            <a:pPr>
              <a:spcAft>
                <a:spcPts val="600"/>
              </a:spcAft>
            </a:pPr>
            <a:fld id="{91CE57D0-28F4-4898-A7D6-5DF6F603F0F9}" type="slidenum">
              <a:rPr lang="fr-FR" sz="1100">
                <a:solidFill>
                  <a:schemeClr val="tx1">
                    <a:lumMod val="50000"/>
                    <a:lumOff val="50000"/>
                  </a:schemeClr>
                </a:solidFill>
              </a:rPr>
              <a:pPr>
                <a:spcAft>
                  <a:spcPts val="600"/>
                </a:spcAft>
              </a:pPr>
              <a:t>6</a:t>
            </a:fld>
            <a:endParaRPr lang="fr-FR" sz="1100">
              <a:solidFill>
                <a:schemeClr val="tx1">
                  <a:lumMod val="50000"/>
                  <a:lumOff val="50000"/>
                </a:schemeClr>
              </a:solidFill>
            </a:endParaRPr>
          </a:p>
        </p:txBody>
      </p:sp>
      <p:sp>
        <p:nvSpPr>
          <p:cNvPr id="7" name="TextBox 6">
            <a:extLst>
              <a:ext uri="{FF2B5EF4-FFF2-40B4-BE49-F238E27FC236}">
                <a16:creationId xmlns:a16="http://schemas.microsoft.com/office/drawing/2014/main" id="{23104E2C-9A74-2CD2-B1ED-F4229182356B}"/>
              </a:ext>
            </a:extLst>
          </p:cNvPr>
          <p:cNvSpPr txBox="1"/>
          <p:nvPr/>
        </p:nvSpPr>
        <p:spPr>
          <a:xfrm>
            <a:off x="0" y="6430689"/>
            <a:ext cx="11842812" cy="400110"/>
          </a:xfrm>
          <a:prstGeom prst="rect">
            <a:avLst/>
          </a:prstGeom>
          <a:noFill/>
        </p:spPr>
        <p:txBody>
          <a:bodyPr wrap="square" rtlCol="0">
            <a:spAutoFit/>
          </a:bodyPr>
          <a:lstStyle/>
          <a:p>
            <a:r>
              <a:rPr lang="fr-FR" sz="1000" b="0" i="0" dirty="0">
                <a:solidFill>
                  <a:srgbClr val="222222"/>
                </a:solidFill>
                <a:effectLst/>
                <a:latin typeface="Arial" panose="020B0604020202020204" pitchFamily="34" charset="0"/>
              </a:rPr>
              <a:t>[1] </a:t>
            </a:r>
            <a:r>
              <a:rPr lang="fr-FR" sz="1000" b="0" i="0" dirty="0" err="1">
                <a:solidFill>
                  <a:srgbClr val="222222"/>
                </a:solidFill>
                <a:effectLst/>
                <a:latin typeface="Arial" panose="020B0604020202020204" pitchFamily="34" charset="0"/>
              </a:rPr>
              <a:t>Muruganantham</a:t>
            </a:r>
            <a:r>
              <a:rPr lang="fr-FR" sz="1000" b="0" i="0" dirty="0">
                <a:solidFill>
                  <a:srgbClr val="222222"/>
                </a:solidFill>
                <a:effectLst/>
                <a:latin typeface="Arial" panose="020B0604020202020204" pitchFamily="34" charset="0"/>
              </a:rPr>
              <a:t>, P., &amp; </a:t>
            </a:r>
            <a:r>
              <a:rPr lang="fr-FR" sz="1000" b="0" i="0" dirty="0" err="1">
                <a:solidFill>
                  <a:srgbClr val="222222"/>
                </a:solidFill>
                <a:effectLst/>
                <a:latin typeface="Arial" panose="020B0604020202020204" pitchFamily="34" charset="0"/>
              </a:rPr>
              <a:t>Balakrishnan</a:t>
            </a:r>
            <a:r>
              <a:rPr lang="fr-FR" sz="1000" b="0" i="0" dirty="0">
                <a:solidFill>
                  <a:srgbClr val="222222"/>
                </a:solidFill>
                <a:effectLst/>
                <a:latin typeface="Arial" panose="020B0604020202020204" pitchFamily="34" charset="0"/>
              </a:rPr>
              <a:t>, S. M. (2021). A </a:t>
            </a:r>
            <a:r>
              <a:rPr lang="fr-FR" sz="1000" b="0" i="0" dirty="0" err="1">
                <a:solidFill>
                  <a:srgbClr val="222222"/>
                </a:solidFill>
                <a:effectLst/>
                <a:latin typeface="Arial" panose="020B0604020202020204" pitchFamily="34" charset="0"/>
              </a:rPr>
              <a:t>survey</a:t>
            </a:r>
            <a:r>
              <a:rPr lang="fr-FR" sz="1000" b="0" i="0" dirty="0">
                <a:solidFill>
                  <a:srgbClr val="222222"/>
                </a:solidFill>
                <a:effectLst/>
                <a:latin typeface="Arial" panose="020B0604020202020204" pitchFamily="34" charset="0"/>
              </a:rPr>
              <a:t> on </a:t>
            </a:r>
            <a:r>
              <a:rPr lang="fr-FR" sz="1000" b="0" i="0" dirty="0" err="1">
                <a:solidFill>
                  <a:srgbClr val="222222"/>
                </a:solidFill>
                <a:effectLst/>
                <a:latin typeface="Arial" panose="020B0604020202020204" pitchFamily="34" charset="0"/>
              </a:rPr>
              <a:t>deep</a:t>
            </a:r>
            <a:r>
              <a:rPr lang="fr-FR" sz="1000" b="0" i="0" dirty="0">
                <a:solidFill>
                  <a:srgbClr val="222222"/>
                </a:solidFill>
                <a:effectLst/>
                <a:latin typeface="Arial" panose="020B0604020202020204" pitchFamily="34" charset="0"/>
              </a:rPr>
              <a:t> </a:t>
            </a:r>
            <a:r>
              <a:rPr lang="fr-FR" sz="1000" b="0" i="0" dirty="0" err="1">
                <a:solidFill>
                  <a:srgbClr val="222222"/>
                </a:solidFill>
                <a:effectLst/>
                <a:latin typeface="Arial" panose="020B0604020202020204" pitchFamily="34" charset="0"/>
              </a:rPr>
              <a:t>learning</a:t>
            </a:r>
            <a:r>
              <a:rPr lang="fr-FR" sz="1000" b="0" i="0" dirty="0">
                <a:solidFill>
                  <a:srgbClr val="222222"/>
                </a:solidFill>
                <a:effectLst/>
                <a:latin typeface="Arial" panose="020B0604020202020204" pitchFamily="34" charset="0"/>
              </a:rPr>
              <a:t> </a:t>
            </a:r>
            <a:r>
              <a:rPr lang="fr-FR" sz="1000" b="0" i="0" dirty="0" err="1">
                <a:solidFill>
                  <a:srgbClr val="222222"/>
                </a:solidFill>
                <a:effectLst/>
                <a:latin typeface="Arial" panose="020B0604020202020204" pitchFamily="34" charset="0"/>
              </a:rPr>
              <a:t>models</a:t>
            </a:r>
            <a:r>
              <a:rPr lang="fr-FR" sz="1000" b="0" i="0" dirty="0">
                <a:solidFill>
                  <a:srgbClr val="222222"/>
                </a:solidFill>
                <a:effectLst/>
                <a:latin typeface="Arial" panose="020B0604020202020204" pitchFamily="34" charset="0"/>
              </a:rPr>
              <a:t> for </a:t>
            </a:r>
            <a:r>
              <a:rPr lang="fr-FR" sz="1000" b="0" i="0" dirty="0" err="1">
                <a:solidFill>
                  <a:srgbClr val="222222"/>
                </a:solidFill>
                <a:effectLst/>
                <a:latin typeface="Arial" panose="020B0604020202020204" pitchFamily="34" charset="0"/>
              </a:rPr>
              <a:t>wireless</a:t>
            </a:r>
            <a:r>
              <a:rPr lang="fr-FR" sz="1000" b="0" i="0" dirty="0">
                <a:solidFill>
                  <a:srgbClr val="222222"/>
                </a:solidFill>
                <a:effectLst/>
                <a:latin typeface="Arial" panose="020B0604020202020204" pitchFamily="34" charset="0"/>
              </a:rPr>
              <a:t> capsule </a:t>
            </a:r>
            <a:r>
              <a:rPr lang="fr-FR" sz="1000" b="0" i="0" dirty="0" err="1">
                <a:solidFill>
                  <a:srgbClr val="222222"/>
                </a:solidFill>
                <a:effectLst/>
                <a:latin typeface="Arial" panose="020B0604020202020204" pitchFamily="34" charset="0"/>
              </a:rPr>
              <a:t>endoscopy</a:t>
            </a:r>
            <a:r>
              <a:rPr lang="fr-FR" sz="1000" b="0" i="0" dirty="0">
                <a:solidFill>
                  <a:srgbClr val="222222"/>
                </a:solidFill>
                <a:effectLst/>
                <a:latin typeface="Arial" panose="020B0604020202020204" pitchFamily="34" charset="0"/>
              </a:rPr>
              <a:t> image </a:t>
            </a:r>
            <a:r>
              <a:rPr lang="fr-FR" sz="1000" b="0" i="0" dirty="0" err="1">
                <a:solidFill>
                  <a:srgbClr val="222222"/>
                </a:solidFill>
                <a:effectLst/>
                <a:latin typeface="Arial" panose="020B0604020202020204" pitchFamily="34" charset="0"/>
              </a:rPr>
              <a:t>analysis</a:t>
            </a:r>
            <a:r>
              <a:rPr lang="fr-FR" sz="1000" b="0" i="0" dirty="0">
                <a:solidFill>
                  <a:srgbClr val="222222"/>
                </a:solidFill>
                <a:effectLst/>
                <a:latin typeface="Arial" panose="020B0604020202020204" pitchFamily="34" charset="0"/>
              </a:rPr>
              <a:t>. </a:t>
            </a:r>
            <a:r>
              <a:rPr lang="fr-FR" sz="1000" b="0" i="1" dirty="0">
                <a:solidFill>
                  <a:srgbClr val="222222"/>
                </a:solidFill>
                <a:effectLst/>
                <a:latin typeface="Arial" panose="020B0604020202020204" pitchFamily="34" charset="0"/>
              </a:rPr>
              <a:t>International Journal of Cognitive </a:t>
            </a:r>
            <a:r>
              <a:rPr lang="fr-FR" sz="1000" b="0" i="1" dirty="0" err="1">
                <a:solidFill>
                  <a:srgbClr val="222222"/>
                </a:solidFill>
                <a:effectLst/>
                <a:latin typeface="Arial" panose="020B0604020202020204" pitchFamily="34" charset="0"/>
              </a:rPr>
              <a:t>Computing</a:t>
            </a:r>
            <a:r>
              <a:rPr lang="fr-FR" sz="1000" b="0" i="1" dirty="0">
                <a:solidFill>
                  <a:srgbClr val="222222"/>
                </a:solidFill>
                <a:effectLst/>
                <a:latin typeface="Arial" panose="020B0604020202020204" pitchFamily="34" charset="0"/>
              </a:rPr>
              <a:t> in Engineering</a:t>
            </a:r>
            <a:r>
              <a:rPr lang="fr-FR" sz="1000" b="0" i="0" dirty="0">
                <a:solidFill>
                  <a:srgbClr val="222222"/>
                </a:solidFill>
                <a:effectLst/>
                <a:latin typeface="Arial" panose="020B0604020202020204" pitchFamily="34" charset="0"/>
              </a:rPr>
              <a:t>, </a:t>
            </a:r>
            <a:r>
              <a:rPr lang="fr-FR" sz="1000" b="0" i="1" dirty="0">
                <a:solidFill>
                  <a:srgbClr val="222222"/>
                </a:solidFill>
                <a:effectLst/>
                <a:latin typeface="Arial" panose="020B0604020202020204" pitchFamily="34" charset="0"/>
              </a:rPr>
              <a:t>2</a:t>
            </a:r>
            <a:r>
              <a:rPr lang="fr-FR" sz="1000" b="0" i="0" dirty="0">
                <a:solidFill>
                  <a:srgbClr val="222222"/>
                </a:solidFill>
                <a:effectLst/>
                <a:latin typeface="Arial" panose="020B0604020202020204" pitchFamily="34" charset="0"/>
              </a:rPr>
              <a:t>, 83-92</a:t>
            </a:r>
          </a:p>
          <a:p>
            <a:r>
              <a:rPr lang="fr-FR" sz="1000" dirty="0">
                <a:solidFill>
                  <a:srgbClr val="222222"/>
                </a:solidFill>
                <a:latin typeface="Arial" panose="020B0604020202020204" pitchFamily="34" charset="0"/>
              </a:rPr>
              <a:t>[2] </a:t>
            </a:r>
            <a:r>
              <a:rPr lang="en-US" sz="1000" b="0" i="0" dirty="0" err="1">
                <a:solidFill>
                  <a:srgbClr val="222222"/>
                </a:solidFill>
                <a:effectLst/>
                <a:latin typeface="Arial" panose="020B0604020202020204" pitchFamily="34" charset="0"/>
              </a:rPr>
              <a:t>Dheir</a:t>
            </a:r>
            <a:r>
              <a:rPr lang="en-US" sz="1000" b="0" i="0" dirty="0">
                <a:solidFill>
                  <a:srgbClr val="222222"/>
                </a:solidFill>
                <a:effectLst/>
                <a:latin typeface="Arial" panose="020B0604020202020204" pitchFamily="34" charset="0"/>
              </a:rPr>
              <a:t>, I. M., &amp; Abu-Naser, S. S. (2022). Classification of anomalies in gastrointestinal tract using deep learning.</a:t>
            </a:r>
            <a:r>
              <a:rPr lang="fr-FR" sz="1000" b="0" i="0" dirty="0">
                <a:solidFill>
                  <a:srgbClr val="222222"/>
                </a:solidFill>
                <a:effectLst/>
                <a:latin typeface="Arial" panose="020B0604020202020204" pitchFamily="34" charset="0"/>
              </a:rPr>
              <a:t>.</a:t>
            </a:r>
            <a:endParaRPr lang="fr-FR" sz="1000" dirty="0"/>
          </a:p>
        </p:txBody>
      </p:sp>
    </p:spTree>
    <p:extLst>
      <p:ext uri="{BB962C8B-B14F-4D97-AF65-F5344CB8AC3E}">
        <p14:creationId xmlns:p14="http://schemas.microsoft.com/office/powerpoint/2010/main" val="2372964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itle 4">
            <a:extLst>
              <a:ext uri="{FF2B5EF4-FFF2-40B4-BE49-F238E27FC236}">
                <a16:creationId xmlns:a16="http://schemas.microsoft.com/office/drawing/2014/main" id="{EF6138B3-856A-4782-A5EB-6D63329A5D2A}"/>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Selected Architectures</a:t>
            </a:r>
          </a:p>
        </p:txBody>
      </p:sp>
      <p:sp>
        <p:nvSpPr>
          <p:cNvPr id="32" name="Rectangle: Rounded Corners 3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12BA181F-A32B-FBF5-BE78-98BEC275D612}"/>
              </a:ext>
            </a:extLst>
          </p:cNvPr>
          <p:cNvSpPr>
            <a:spLocks noGrp="1"/>
          </p:cNvSpPr>
          <p:nvPr>
            <p:ph type="body" idx="1"/>
          </p:nvPr>
        </p:nvSpPr>
        <p:spPr>
          <a:xfrm>
            <a:off x="2566988" y="3962400"/>
            <a:ext cx="7058025" cy="581025"/>
          </a:xfrm>
        </p:spPr>
        <p:txBody>
          <a:bodyPr vert="horz" lIns="91440" tIns="45720" rIns="91440" bIns="45720" rtlCol="0" anchor="ctr">
            <a:normAutofit/>
          </a:bodyPr>
          <a:lstStyle/>
          <a:p>
            <a:pPr algn="ctr"/>
            <a:r>
              <a:rPr lang="en-US" sz="2800" kern="1200" dirty="0">
                <a:solidFill>
                  <a:srgbClr val="FFFFFF"/>
                </a:solidFill>
                <a:latin typeface="+mn-lt"/>
                <a:ea typeface="+mn-ea"/>
                <a:cs typeface="+mn-cs"/>
              </a:rPr>
              <a:t>VGG16, VGG19, XCEPTION</a:t>
            </a:r>
          </a:p>
        </p:txBody>
      </p:sp>
      <p:sp>
        <p:nvSpPr>
          <p:cNvPr id="4" name="Slide Number Placeholder 3">
            <a:extLst>
              <a:ext uri="{FF2B5EF4-FFF2-40B4-BE49-F238E27FC236}">
                <a16:creationId xmlns:a16="http://schemas.microsoft.com/office/drawing/2014/main" id="{350EDCB9-2DE9-CDE2-CCB5-83D9F47824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1CE57D0-28F4-4898-A7D6-5DF6F603F0F9}" type="slidenum">
              <a:rPr lang="en-US">
                <a:solidFill>
                  <a:schemeClr val="tx1">
                    <a:lumMod val="50000"/>
                    <a:lumOff val="50000"/>
                  </a:schemeClr>
                </a:solidFill>
              </a:rPr>
              <a:pPr>
                <a:spcAft>
                  <a:spcPts val="600"/>
                </a:spcAft>
                <a:defRPr/>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339358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1C149-8798-211C-373D-62686ACB5514}"/>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VGG16</a:t>
            </a:r>
          </a:p>
        </p:txBody>
      </p:sp>
      <p:sp>
        <p:nvSpPr>
          <p:cNvPr id="4" name="Slide Number Placeholder 3">
            <a:extLst>
              <a:ext uri="{FF2B5EF4-FFF2-40B4-BE49-F238E27FC236}">
                <a16:creationId xmlns:a16="http://schemas.microsoft.com/office/drawing/2014/main" id="{07B0A4A1-5074-E3E8-A146-774042C242B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pic>
        <p:nvPicPr>
          <p:cNvPr id="14" name="Picture 13">
            <a:extLst>
              <a:ext uri="{FF2B5EF4-FFF2-40B4-BE49-F238E27FC236}">
                <a16:creationId xmlns:a16="http://schemas.microsoft.com/office/drawing/2014/main" id="{C15E8186-A631-6175-BE8F-71217683524E}"/>
              </a:ext>
            </a:extLst>
          </p:cNvPr>
          <p:cNvPicPr>
            <a:picLocks noChangeAspect="1"/>
          </p:cNvPicPr>
          <p:nvPr/>
        </p:nvPicPr>
        <p:blipFill>
          <a:blip r:embed="rId2"/>
          <a:stretch>
            <a:fillRect/>
          </a:stretch>
        </p:blipFill>
        <p:spPr>
          <a:xfrm>
            <a:off x="228600" y="1655980"/>
            <a:ext cx="5948582" cy="3461546"/>
          </a:xfrm>
          <a:prstGeom prst="rect">
            <a:avLst/>
          </a:prstGeom>
        </p:spPr>
      </p:pic>
      <p:sp>
        <p:nvSpPr>
          <p:cNvPr id="21" name="Content Placeholder 20">
            <a:extLst>
              <a:ext uri="{FF2B5EF4-FFF2-40B4-BE49-F238E27FC236}">
                <a16:creationId xmlns:a16="http://schemas.microsoft.com/office/drawing/2014/main" id="{C2223CD7-9430-DB50-0EF2-1F90E3BA3CD9}"/>
              </a:ext>
            </a:extLst>
          </p:cNvPr>
          <p:cNvSpPr>
            <a:spLocks noGrp="1"/>
          </p:cNvSpPr>
          <p:nvPr>
            <p:ph sz="half" idx="2"/>
          </p:nvPr>
        </p:nvSpPr>
        <p:spPr>
          <a:xfrm>
            <a:off x="6285391" y="1894775"/>
            <a:ext cx="5548544" cy="4514924"/>
          </a:xfrm>
        </p:spPr>
        <p:txBody>
          <a:bodyPr>
            <a:normAutofit fontScale="92500" lnSpcReduction="20000"/>
          </a:bodyPr>
          <a:lstStyle/>
          <a:p>
            <a:pPr marL="342900" lvl="0" indent="-228600" algn="just">
              <a:lnSpc>
                <a:spcPct val="90000"/>
              </a:lnSpc>
              <a:spcAft>
                <a:spcPts val="600"/>
              </a:spcAft>
              <a:buFont typeface="Arial" panose="020B0604020202020204" pitchFamily="34" charset="0"/>
              <a:buChar char="•"/>
            </a:pPr>
            <a:r>
              <a:rPr lang="en-US" sz="1900" dirty="0">
                <a:effectLst/>
              </a:rPr>
              <a:t>16  layers with weights (</a:t>
            </a:r>
            <a:r>
              <a:rPr lang="en-US" sz="1900" dirty="0" err="1">
                <a:effectLst/>
              </a:rPr>
              <a:t>i.e</a:t>
            </a:r>
            <a:r>
              <a:rPr lang="en-US" sz="1900" dirty="0">
                <a:effectLst/>
              </a:rPr>
              <a:t> learnable parameters layers). </a:t>
            </a:r>
          </a:p>
          <a:p>
            <a:pPr marL="342900" lvl="0" indent="-228600" algn="just">
              <a:lnSpc>
                <a:spcPct val="90000"/>
              </a:lnSpc>
              <a:spcAft>
                <a:spcPts val="600"/>
              </a:spcAft>
              <a:buFont typeface="Arial" panose="020B0604020202020204" pitchFamily="34" charset="0"/>
              <a:buChar char="•"/>
            </a:pPr>
            <a:r>
              <a:rPr lang="en-US" sz="1900" dirty="0">
                <a:effectLst/>
              </a:rPr>
              <a:t>13 convolutional layers, </a:t>
            </a:r>
          </a:p>
          <a:p>
            <a:pPr marL="342900" lvl="0" indent="-228600" algn="just">
              <a:lnSpc>
                <a:spcPct val="90000"/>
              </a:lnSpc>
              <a:spcAft>
                <a:spcPts val="600"/>
              </a:spcAft>
              <a:buFont typeface="Arial" panose="020B0604020202020204" pitchFamily="34" charset="0"/>
              <a:buChar char="•"/>
            </a:pPr>
            <a:r>
              <a:rPr lang="en-US" sz="1900" dirty="0"/>
              <a:t>5 </a:t>
            </a:r>
            <a:r>
              <a:rPr lang="en-US" sz="1900" dirty="0">
                <a:effectLst/>
              </a:rPr>
              <a:t>Max Pooling layers, </a:t>
            </a:r>
          </a:p>
          <a:p>
            <a:pPr marL="342900" lvl="0" indent="-228600" algn="just">
              <a:lnSpc>
                <a:spcPct val="90000"/>
              </a:lnSpc>
              <a:spcAft>
                <a:spcPts val="600"/>
              </a:spcAft>
              <a:buFont typeface="Arial" panose="020B0604020202020204" pitchFamily="34" charset="0"/>
              <a:buChar char="•"/>
            </a:pPr>
            <a:r>
              <a:rPr lang="en-US" sz="1900" dirty="0"/>
              <a:t>3 </a:t>
            </a:r>
            <a:r>
              <a:rPr lang="en-US" sz="1900" dirty="0">
                <a:effectLst/>
              </a:rPr>
              <a:t>Dense layers </a:t>
            </a:r>
          </a:p>
          <a:p>
            <a:pPr marL="342900" lvl="0" indent="-228600" algn="just">
              <a:lnSpc>
                <a:spcPct val="90000"/>
              </a:lnSpc>
              <a:spcAft>
                <a:spcPts val="600"/>
              </a:spcAft>
              <a:buFont typeface="Arial" panose="020B0604020202020204" pitchFamily="34" charset="0"/>
              <a:buChar char="•"/>
            </a:pPr>
            <a:r>
              <a:rPr lang="en-US" sz="1900" dirty="0"/>
              <a:t>The Input  is an image tensor of size </a:t>
            </a:r>
            <a:r>
              <a:rPr lang="en-US" sz="1900" dirty="0">
                <a:effectLst/>
              </a:rPr>
              <a:t>(224, 224) with 3 RGB channels</a:t>
            </a:r>
          </a:p>
          <a:p>
            <a:pPr marL="342900" lvl="0" indent="-228600" algn="just">
              <a:lnSpc>
                <a:spcPct val="90000"/>
              </a:lnSpc>
              <a:spcAft>
                <a:spcPts val="600"/>
              </a:spcAft>
              <a:buFont typeface="Arial" panose="020B0604020202020204" pitchFamily="34" charset="0"/>
              <a:buChar char="•"/>
            </a:pPr>
            <a:endParaRPr lang="en-US" sz="1900" dirty="0">
              <a:effectLst/>
            </a:endParaRPr>
          </a:p>
          <a:p>
            <a:pPr marL="342900" lvl="0" indent="-342900" algn="just">
              <a:lnSpc>
                <a:spcPct val="107000"/>
              </a:lnSpc>
              <a:spcAft>
                <a:spcPts val="800"/>
              </a:spcAft>
              <a:buFont typeface="Symbol" panose="05050102010706020507" pitchFamily="18" charset="2"/>
              <a:buChar char=""/>
            </a:pPr>
            <a:r>
              <a:rPr lang="en-GB" sz="1900" dirty="0">
                <a:latin typeface="Calibri" panose="020F0502020204030204" pitchFamily="34" charset="0"/>
                <a:ea typeface="Calibri" panose="020F0502020204030204" pitchFamily="34" charset="0"/>
                <a:cs typeface="Times New Roman" panose="02020603050405020304" pitchFamily="18" charset="0"/>
              </a:rPr>
              <a:t> added layers</a:t>
            </a:r>
          </a:p>
          <a:p>
            <a:pPr marL="800100" lvl="1" indent="-342900" algn="just">
              <a:lnSpc>
                <a:spcPct val="107000"/>
              </a:lnSpc>
              <a:spcAft>
                <a:spcPts val="80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Fully connected( </a:t>
            </a:r>
            <a:r>
              <a:rPr lang="en-GB" sz="1600" dirty="0">
                <a:latin typeface="Calibri" panose="020F0502020204030204" pitchFamily="34" charset="0"/>
                <a:ea typeface="Calibri" panose="020F0502020204030204" pitchFamily="34" charset="0"/>
                <a:cs typeface="Times New Roman" panose="02020603050405020304" pitchFamily="18" charset="0"/>
              </a:rPr>
              <a:t>128</a:t>
            </a:r>
            <a:r>
              <a:rPr lang="en-GB" sz="1600" dirty="0">
                <a:effectLst/>
                <a:latin typeface="Calibri" panose="020F0502020204030204" pitchFamily="34" charset="0"/>
                <a:ea typeface="Calibri" panose="020F0502020204030204" pitchFamily="34" charset="0"/>
                <a:cs typeface="Times New Roman" panose="02020603050405020304" pitchFamily="18" charset="0"/>
              </a:rPr>
              <a:t>) with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6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800100" lvl="1" indent="-342900" algn="just">
              <a:lnSpc>
                <a:spcPct val="107000"/>
              </a:lnSpc>
              <a:spcAft>
                <a:spcPts val="80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Fully connected( 128 )with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6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800100" lvl="1" indent="-342900" algn="just">
              <a:lnSpc>
                <a:spcPct val="107000"/>
              </a:lnSpc>
              <a:spcAft>
                <a:spcPts val="80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Fully connected( 6 )with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softmax</a:t>
            </a:r>
            <a:r>
              <a:rPr lang="en-GB" sz="16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marL="342900" lvl="0" indent="-228600">
              <a:lnSpc>
                <a:spcPct val="90000"/>
              </a:lnSpc>
              <a:spcAft>
                <a:spcPts val="600"/>
              </a:spcAft>
              <a:buFont typeface="Arial" panose="020B0604020202020204" pitchFamily="34" charset="0"/>
              <a:buChar char="•"/>
            </a:pPr>
            <a:endParaRPr lang="en-US" dirty="0">
              <a:effectLst/>
            </a:endParaRPr>
          </a:p>
          <a:p>
            <a:endParaRPr lang="fr-FR" dirty="0"/>
          </a:p>
        </p:txBody>
      </p:sp>
      <p:grpSp>
        <p:nvGrpSpPr>
          <p:cNvPr id="27" name="Group 26">
            <a:extLst>
              <a:ext uri="{FF2B5EF4-FFF2-40B4-BE49-F238E27FC236}">
                <a16:creationId xmlns:a16="http://schemas.microsoft.com/office/drawing/2014/main" id="{466940D9-F409-701D-7DAF-6F39C769EDA9}"/>
              </a:ext>
            </a:extLst>
          </p:cNvPr>
          <p:cNvGrpSpPr/>
          <p:nvPr/>
        </p:nvGrpSpPr>
        <p:grpSpPr>
          <a:xfrm>
            <a:off x="228600" y="4966159"/>
            <a:ext cx="5334437" cy="1434224"/>
            <a:chOff x="228600" y="5252475"/>
            <a:chExt cx="5334437" cy="1434224"/>
          </a:xfrm>
        </p:grpSpPr>
        <p:pic>
          <p:nvPicPr>
            <p:cNvPr id="23" name="Picture 22">
              <a:extLst>
                <a:ext uri="{FF2B5EF4-FFF2-40B4-BE49-F238E27FC236}">
                  <a16:creationId xmlns:a16="http://schemas.microsoft.com/office/drawing/2014/main" id="{3FAF130E-4771-33CC-1D21-C5ACDA1E930B}"/>
                </a:ext>
              </a:extLst>
            </p:cNvPr>
            <p:cNvPicPr>
              <a:picLocks noChangeAspect="1"/>
            </p:cNvPicPr>
            <p:nvPr/>
          </p:nvPicPr>
          <p:blipFill>
            <a:blip r:embed="rId3"/>
            <a:stretch>
              <a:fillRect/>
            </a:stretch>
          </p:blipFill>
          <p:spPr>
            <a:xfrm>
              <a:off x="228600" y="5252475"/>
              <a:ext cx="5098222" cy="1127858"/>
            </a:xfrm>
            <a:prstGeom prst="rect">
              <a:avLst/>
            </a:prstGeom>
          </p:spPr>
        </p:pic>
        <p:sp>
          <p:nvSpPr>
            <p:cNvPr id="24" name="Left Brace 23">
              <a:extLst>
                <a:ext uri="{FF2B5EF4-FFF2-40B4-BE49-F238E27FC236}">
                  <a16:creationId xmlns:a16="http://schemas.microsoft.com/office/drawing/2014/main" id="{30ADC682-BBEF-353E-591F-8700F2663783}"/>
                </a:ext>
              </a:extLst>
            </p:cNvPr>
            <p:cNvSpPr/>
            <p:nvPr/>
          </p:nvSpPr>
          <p:spPr>
            <a:xfrm rot="16200000">
              <a:off x="4681207" y="5751897"/>
              <a:ext cx="226545" cy="1089059"/>
            </a:xfrm>
            <a:prstGeom prst="leftBrace">
              <a:avLst>
                <a:gd name="adj1" fmla="val 8333"/>
                <a:gd name="adj2" fmla="val 53466"/>
              </a:avLst>
            </a:prstGeom>
            <a:ln w="28575">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5" name="TextBox 24">
              <a:extLst>
                <a:ext uri="{FF2B5EF4-FFF2-40B4-BE49-F238E27FC236}">
                  <a16:creationId xmlns:a16="http://schemas.microsoft.com/office/drawing/2014/main" id="{4886263D-CFA6-E547-CF49-73B98FD5EF7E}"/>
                </a:ext>
              </a:extLst>
            </p:cNvPr>
            <p:cNvSpPr txBox="1"/>
            <p:nvPr/>
          </p:nvSpPr>
          <p:spPr>
            <a:xfrm>
              <a:off x="4258070" y="6409700"/>
              <a:ext cx="1304967" cy="276999"/>
            </a:xfrm>
            <a:prstGeom prst="rect">
              <a:avLst/>
            </a:prstGeom>
            <a:noFill/>
          </p:spPr>
          <p:txBody>
            <a:bodyPr wrap="square" rtlCol="0">
              <a:spAutoFit/>
            </a:bodyPr>
            <a:lstStyle/>
            <a:p>
              <a:r>
                <a:rPr lang="fr-FR" sz="1200" b="1" dirty="0"/>
                <a:t>Added </a:t>
              </a:r>
              <a:r>
                <a:rPr lang="fr-FR" sz="1200" b="1" dirty="0" err="1"/>
                <a:t>layers</a:t>
              </a:r>
              <a:endParaRPr lang="fr-FR" sz="1200" b="1" dirty="0"/>
            </a:p>
          </p:txBody>
        </p:sp>
      </p:grpSp>
      <p:sp>
        <p:nvSpPr>
          <p:cNvPr id="26" name="TextBox 25">
            <a:extLst>
              <a:ext uri="{FF2B5EF4-FFF2-40B4-BE49-F238E27FC236}">
                <a16:creationId xmlns:a16="http://schemas.microsoft.com/office/drawing/2014/main" id="{7F823B88-9103-417B-FD7B-4ADFDAB87CEA}"/>
              </a:ext>
            </a:extLst>
          </p:cNvPr>
          <p:cNvSpPr txBox="1"/>
          <p:nvPr/>
        </p:nvSpPr>
        <p:spPr>
          <a:xfrm>
            <a:off x="39624" y="6548026"/>
            <a:ext cx="11349582" cy="215444"/>
          </a:xfrm>
          <a:prstGeom prst="rect">
            <a:avLst/>
          </a:prstGeom>
          <a:noFill/>
        </p:spPr>
        <p:txBody>
          <a:bodyPr wrap="none" rtlCol="0">
            <a:spAutoFit/>
          </a:bodyPr>
          <a:lstStyle/>
          <a:p>
            <a:r>
              <a:rPr lang="en-GB" sz="800" dirty="0">
                <a:solidFill>
                  <a:srgbClr val="222222"/>
                </a:solidFill>
                <a:effectLst/>
                <a:latin typeface="Times New Roman" panose="02020603050405020304" pitchFamily="18" charset="0"/>
                <a:ea typeface="Calibri" panose="020F0502020204030204" pitchFamily="34" charset="0"/>
              </a:rPr>
              <a:t>Leonardo, M. M., Carvalho, T. J., Rezende, E., Zucchi, R., &amp; Faria, F. A. (2018, October). Deep feature-based classifiers for fruit fly identification (Diptera: </a:t>
            </a:r>
            <a:r>
              <a:rPr lang="en-GB" sz="800" dirty="0" err="1">
                <a:solidFill>
                  <a:srgbClr val="222222"/>
                </a:solidFill>
                <a:effectLst/>
                <a:latin typeface="Times New Roman" panose="02020603050405020304" pitchFamily="18" charset="0"/>
                <a:ea typeface="Calibri" panose="020F0502020204030204" pitchFamily="34" charset="0"/>
              </a:rPr>
              <a:t>Tephritidae</a:t>
            </a:r>
            <a:r>
              <a:rPr lang="en-GB" sz="800" dirty="0">
                <a:solidFill>
                  <a:srgbClr val="222222"/>
                </a:solidFill>
                <a:effectLst/>
                <a:latin typeface="Times New Roman" panose="02020603050405020304" pitchFamily="18" charset="0"/>
                <a:ea typeface="Calibri" panose="020F0502020204030204" pitchFamily="34" charset="0"/>
              </a:rPr>
              <a:t>). In </a:t>
            </a:r>
            <a:r>
              <a:rPr lang="en-GB" sz="800" i="1" dirty="0">
                <a:solidFill>
                  <a:srgbClr val="222222"/>
                </a:solidFill>
                <a:effectLst/>
                <a:latin typeface="Times New Roman" panose="02020603050405020304" pitchFamily="18" charset="0"/>
                <a:ea typeface="Calibri" panose="020F0502020204030204" pitchFamily="34" charset="0"/>
              </a:rPr>
              <a:t>2018 31st SIBGRAPI conference on graphics, patterns and images (SIBGRAPI)</a:t>
            </a:r>
            <a:r>
              <a:rPr lang="en-GB" sz="800" dirty="0">
                <a:solidFill>
                  <a:srgbClr val="222222"/>
                </a:solidFill>
                <a:effectLst/>
                <a:latin typeface="Times New Roman" panose="02020603050405020304" pitchFamily="18" charset="0"/>
                <a:ea typeface="Calibri" panose="020F0502020204030204" pitchFamily="34" charset="0"/>
              </a:rPr>
              <a:t> (pp. 41-47). IEEE.</a:t>
            </a:r>
            <a:endParaRPr lang="fr-FR" sz="800" dirty="0"/>
          </a:p>
        </p:txBody>
      </p:sp>
    </p:spTree>
    <p:extLst>
      <p:ext uri="{BB962C8B-B14F-4D97-AF65-F5344CB8AC3E}">
        <p14:creationId xmlns:p14="http://schemas.microsoft.com/office/powerpoint/2010/main" val="223723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651C149-8798-211C-373D-62686ACB5514}"/>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VGG19</a:t>
            </a:r>
          </a:p>
        </p:txBody>
      </p:sp>
      <p:sp>
        <p:nvSpPr>
          <p:cNvPr id="4" name="Slide Number Placeholder 3">
            <a:extLst>
              <a:ext uri="{FF2B5EF4-FFF2-40B4-BE49-F238E27FC236}">
                <a16:creationId xmlns:a16="http://schemas.microsoft.com/office/drawing/2014/main" id="{07B0A4A1-5074-E3E8-A146-774042C242B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1CE57D0-28F4-4898-A7D6-5DF6F603F0F9}"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
        <p:nvSpPr>
          <p:cNvPr id="5" name="Content Placeholder 4">
            <a:extLst>
              <a:ext uri="{FF2B5EF4-FFF2-40B4-BE49-F238E27FC236}">
                <a16:creationId xmlns:a16="http://schemas.microsoft.com/office/drawing/2014/main" id="{D201E07C-6694-1B47-6741-C94F58DB5171}"/>
              </a:ext>
            </a:extLst>
          </p:cNvPr>
          <p:cNvSpPr>
            <a:spLocks noGrp="1"/>
          </p:cNvSpPr>
          <p:nvPr>
            <p:ph sz="half" idx="2"/>
          </p:nvPr>
        </p:nvSpPr>
        <p:spPr>
          <a:xfrm>
            <a:off x="209530" y="4084523"/>
            <a:ext cx="5774020" cy="2495165"/>
          </a:xfrm>
        </p:spPr>
        <p:txBody>
          <a:bodyPr>
            <a:normAutofit/>
          </a:bodyPr>
          <a:lstStyle/>
          <a:p>
            <a:pPr>
              <a:lnSpc>
                <a:spcPct val="120000"/>
              </a:lnSpc>
            </a:pPr>
            <a:r>
              <a:rPr lang="en-GB" sz="1800" dirty="0">
                <a:effectLst/>
                <a:ea typeface="Calibri" panose="020F0502020204030204" pitchFamily="34" charset="0"/>
                <a:cs typeface="Times New Roman" panose="02020603050405020304" pitchFamily="18" charset="0"/>
              </a:rPr>
              <a:t>Architecture is similar to the one of VGG16; </a:t>
            </a:r>
          </a:p>
          <a:p>
            <a:pPr>
              <a:lnSpc>
                <a:spcPct val="120000"/>
              </a:lnSpc>
            </a:pPr>
            <a:r>
              <a:rPr lang="en-GB" sz="1800" dirty="0">
                <a:effectLst/>
                <a:ea typeface="Calibri" panose="020F0502020204030204" pitchFamily="34" charset="0"/>
                <a:cs typeface="Times New Roman" panose="02020603050405020304" pitchFamily="18" charset="0"/>
              </a:rPr>
              <a:t>Difference in number of layers in convolutional blocs. </a:t>
            </a:r>
          </a:p>
          <a:p>
            <a:pPr>
              <a:lnSpc>
                <a:spcPct val="120000"/>
              </a:lnSpc>
            </a:pPr>
            <a:r>
              <a:rPr lang="en-GB" sz="1800" dirty="0">
                <a:effectLst/>
                <a:ea typeface="Calibri" panose="020F0502020204030204" pitchFamily="34" charset="0"/>
                <a:cs typeface="Times New Roman" panose="02020603050405020304" pitchFamily="18" charset="0"/>
              </a:rPr>
              <a:t>While VGG16 has 3 layers </a:t>
            </a:r>
            <a:r>
              <a:rPr lang="en-GB" sz="1800" dirty="0">
                <a:ea typeface="Calibri" panose="020F0502020204030204" pitchFamily="34" charset="0"/>
                <a:cs typeface="Times New Roman" panose="02020603050405020304" pitchFamily="18" charset="0"/>
              </a:rPr>
              <a:t>in the</a:t>
            </a:r>
            <a:r>
              <a:rPr lang="en-GB" sz="1800" dirty="0">
                <a:effectLst/>
                <a:ea typeface="Calibri" panose="020F0502020204030204" pitchFamily="34" charset="0"/>
                <a:cs typeface="Times New Roman" panose="02020603050405020304" pitchFamily="18" charset="0"/>
              </a:rPr>
              <a:t> Bloc 3, 4 and 5, VGG19 comes </a:t>
            </a:r>
            <a:r>
              <a:rPr lang="fr-FR" sz="1800" dirty="0">
                <a:effectLst/>
                <a:ea typeface="Calibri" panose="020F0502020204030204" pitchFamily="34" charset="0"/>
                <a:cs typeface="Times New Roman" panose="02020603050405020304" pitchFamily="18" charset="0"/>
              </a:rPr>
              <a:t> </a:t>
            </a:r>
            <a:r>
              <a:rPr lang="en-GB" sz="1800" dirty="0">
                <a:effectLst/>
                <a:ea typeface="Calibri" panose="020F0502020204030204" pitchFamily="34" charset="0"/>
                <a:cs typeface="Times New Roman" panose="02020603050405020304" pitchFamily="18" charset="0"/>
              </a:rPr>
              <a:t>with 4 layers</a:t>
            </a:r>
          </a:p>
          <a:p>
            <a:pPr>
              <a:lnSpc>
                <a:spcPct val="120000"/>
              </a:lnSpc>
            </a:pPr>
            <a:r>
              <a:rPr lang="en-GB" sz="1800" dirty="0">
                <a:effectLst/>
                <a:ea typeface="Calibri" panose="020F0502020204030204" pitchFamily="34" charset="0"/>
                <a:cs typeface="Times New Roman" panose="02020603050405020304" pitchFamily="18" charset="0"/>
              </a:rPr>
              <a:t>19 learnable layers(with weights).</a:t>
            </a:r>
            <a:r>
              <a:rPr lang="fr-FR" sz="1800" dirty="0">
                <a:effectLst/>
              </a:rPr>
              <a:t> </a:t>
            </a:r>
          </a:p>
          <a:p>
            <a:endParaRPr lang="fr-FR" dirty="0">
              <a:effectLst/>
            </a:endParaRP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6" name="Content Placeholder 5">
            <a:extLst>
              <a:ext uri="{FF2B5EF4-FFF2-40B4-BE49-F238E27FC236}">
                <a16:creationId xmlns:a16="http://schemas.microsoft.com/office/drawing/2014/main" id="{C30E2CDA-88A6-13A1-DC6A-5CB29073D7D0}"/>
              </a:ext>
            </a:extLst>
          </p:cNvPr>
          <p:cNvSpPr>
            <a:spLocks noGrp="1"/>
          </p:cNvSpPr>
          <p:nvPr>
            <p:ph sz="half" idx="1"/>
          </p:nvPr>
        </p:nvSpPr>
        <p:spPr>
          <a:xfrm>
            <a:off x="6533751" y="4141989"/>
            <a:ext cx="5519740" cy="1927887"/>
          </a:xfrm>
        </p:spPr>
        <p:txBody>
          <a:bodyPr>
            <a:normAutofit/>
          </a:bodyPr>
          <a:lstStyle/>
          <a:p>
            <a:r>
              <a:rPr lang="fr-FR"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added layers</a:t>
            </a:r>
          </a:p>
          <a:p>
            <a:pPr lvl="1"/>
            <a:r>
              <a:rPr lang="en-US" sz="1700" dirty="0">
                <a:effectLst/>
                <a:latin typeface="Calibri" panose="020F0502020204030204" pitchFamily="34" charset="0"/>
                <a:ea typeface="Calibri" panose="020F0502020204030204" pitchFamily="34" charset="0"/>
                <a:cs typeface="Times New Roman" panose="02020603050405020304" pitchFamily="18" charset="0"/>
              </a:rPr>
              <a:t>Fully connected( </a:t>
            </a:r>
            <a:r>
              <a:rPr lang="en-US" sz="1700" dirty="0">
                <a:latin typeface="Calibri" panose="020F0502020204030204" pitchFamily="34" charset="0"/>
                <a:ea typeface="Calibri" panose="020F0502020204030204" pitchFamily="34" charset="0"/>
                <a:cs typeface="Times New Roman" panose="02020603050405020304" pitchFamily="18" charset="0"/>
              </a:rPr>
              <a:t>128</a:t>
            </a:r>
            <a:r>
              <a:rPr lang="en-US" sz="1700" dirty="0">
                <a:effectLst/>
                <a:latin typeface="Calibri" panose="020F0502020204030204" pitchFamily="34" charset="0"/>
                <a:ea typeface="Calibri" panose="020F0502020204030204" pitchFamily="34" charset="0"/>
                <a:cs typeface="Times New Roman" panose="02020603050405020304" pitchFamily="18" charset="0"/>
              </a:rPr>
              <a:t>) with </a:t>
            </a:r>
            <a:r>
              <a:rPr lang="en-US" sz="1700" dirty="0" err="1">
                <a:effectLst/>
                <a:latin typeface="Calibri" panose="020F0502020204030204" pitchFamily="34" charset="0"/>
                <a:ea typeface="Calibri" panose="020F0502020204030204" pitchFamily="34" charset="0"/>
                <a:cs typeface="Times New Roman" panose="02020603050405020304" pitchFamily="18" charset="0"/>
              </a:rPr>
              <a:t>ReLu</a:t>
            </a:r>
            <a:r>
              <a:rPr lang="en-US" sz="17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lvl="1"/>
            <a:r>
              <a:rPr lang="en-US" sz="1700" dirty="0">
                <a:effectLst/>
                <a:latin typeface="Calibri" panose="020F0502020204030204" pitchFamily="34" charset="0"/>
                <a:ea typeface="Calibri" panose="020F0502020204030204" pitchFamily="34" charset="0"/>
                <a:cs typeface="Times New Roman" panose="02020603050405020304" pitchFamily="18" charset="0"/>
              </a:rPr>
              <a:t>Fully connected( 128 )with </a:t>
            </a:r>
            <a:r>
              <a:rPr lang="en-US" sz="1700" dirty="0" err="1">
                <a:effectLst/>
                <a:latin typeface="Calibri" panose="020F0502020204030204" pitchFamily="34" charset="0"/>
                <a:ea typeface="Calibri" panose="020F0502020204030204" pitchFamily="34" charset="0"/>
                <a:cs typeface="Times New Roman" panose="02020603050405020304" pitchFamily="18" charset="0"/>
              </a:rPr>
              <a:t>ReLu</a:t>
            </a:r>
            <a:r>
              <a:rPr lang="en-US" sz="1700" dirty="0">
                <a:effectLst/>
                <a:latin typeface="Calibri" panose="020F0502020204030204" pitchFamily="34" charset="0"/>
                <a:ea typeface="Calibri" panose="020F0502020204030204" pitchFamily="34" charset="0"/>
                <a:cs typeface="Times New Roman" panose="02020603050405020304" pitchFamily="18" charset="0"/>
              </a:rPr>
              <a:t> activation function</a:t>
            </a:r>
          </a:p>
          <a:p>
            <a:pPr lvl="1"/>
            <a:r>
              <a:rPr lang="en-US" sz="1700" dirty="0">
                <a:effectLst/>
                <a:latin typeface="Calibri" panose="020F0502020204030204" pitchFamily="34" charset="0"/>
                <a:ea typeface="Calibri" panose="020F0502020204030204" pitchFamily="34" charset="0"/>
                <a:cs typeface="Times New Roman" panose="02020603050405020304" pitchFamily="18" charset="0"/>
              </a:rPr>
              <a:t>Fully connected( 6 )with </a:t>
            </a:r>
            <a:r>
              <a:rPr lang="en-US" sz="1700" dirty="0" err="1">
                <a:effectLst/>
                <a:latin typeface="Calibri" panose="020F0502020204030204" pitchFamily="34" charset="0"/>
                <a:ea typeface="Calibri" panose="020F0502020204030204" pitchFamily="34" charset="0"/>
                <a:cs typeface="Times New Roman" panose="02020603050405020304" pitchFamily="18" charset="0"/>
              </a:rPr>
              <a:t>softmax</a:t>
            </a:r>
            <a:r>
              <a:rPr lang="en-US" sz="1700" dirty="0">
                <a:effectLst/>
                <a:latin typeface="Calibri" panose="020F0502020204030204" pitchFamily="34" charset="0"/>
                <a:ea typeface="Calibri" panose="020F0502020204030204" pitchFamily="34" charset="0"/>
                <a:cs typeface="Times New Roman" panose="02020603050405020304" pitchFamily="18" charset="0"/>
              </a:rPr>
              <a:t> activation function</a:t>
            </a:r>
          </a:p>
        </p:txBody>
      </p:sp>
      <p:pic>
        <p:nvPicPr>
          <p:cNvPr id="8" name="Picture 7">
            <a:extLst>
              <a:ext uri="{FF2B5EF4-FFF2-40B4-BE49-F238E27FC236}">
                <a16:creationId xmlns:a16="http://schemas.microsoft.com/office/drawing/2014/main" id="{8D62A62E-A6F6-5543-4DFC-441EB282E415}"/>
              </a:ext>
            </a:extLst>
          </p:cNvPr>
          <p:cNvPicPr>
            <a:picLocks noChangeAspect="1"/>
          </p:cNvPicPr>
          <p:nvPr/>
        </p:nvPicPr>
        <p:blipFill>
          <a:blip r:embed="rId2"/>
          <a:stretch>
            <a:fillRect/>
          </a:stretch>
        </p:blipFill>
        <p:spPr>
          <a:xfrm>
            <a:off x="785983" y="1856171"/>
            <a:ext cx="10062992" cy="1576448"/>
          </a:xfrm>
          <a:prstGeom prst="rect">
            <a:avLst/>
          </a:prstGeom>
        </p:spPr>
      </p:pic>
      <p:sp>
        <p:nvSpPr>
          <p:cNvPr id="9" name="Left Brace 8">
            <a:extLst>
              <a:ext uri="{FF2B5EF4-FFF2-40B4-BE49-F238E27FC236}">
                <a16:creationId xmlns:a16="http://schemas.microsoft.com/office/drawing/2014/main" id="{0CC56BDE-09C9-E15D-BD11-670EE04829C5}"/>
              </a:ext>
            </a:extLst>
          </p:cNvPr>
          <p:cNvSpPr/>
          <p:nvPr/>
        </p:nvSpPr>
        <p:spPr>
          <a:xfrm rot="16200000">
            <a:off x="10176497" y="2937670"/>
            <a:ext cx="226545" cy="1089059"/>
          </a:xfrm>
          <a:prstGeom prst="leftBrace">
            <a:avLst>
              <a:gd name="adj1" fmla="val 8333"/>
              <a:gd name="adj2" fmla="val 53466"/>
            </a:avLst>
          </a:prstGeom>
          <a:ln w="28575">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0" name="TextBox 9">
            <a:extLst>
              <a:ext uri="{FF2B5EF4-FFF2-40B4-BE49-F238E27FC236}">
                <a16:creationId xmlns:a16="http://schemas.microsoft.com/office/drawing/2014/main" id="{F7E742CB-66BF-0865-93EF-4E860762A4B5}"/>
              </a:ext>
            </a:extLst>
          </p:cNvPr>
          <p:cNvSpPr txBox="1"/>
          <p:nvPr/>
        </p:nvSpPr>
        <p:spPr>
          <a:xfrm>
            <a:off x="9753360" y="3595473"/>
            <a:ext cx="1304967" cy="276999"/>
          </a:xfrm>
          <a:prstGeom prst="rect">
            <a:avLst/>
          </a:prstGeom>
          <a:noFill/>
        </p:spPr>
        <p:txBody>
          <a:bodyPr wrap="square" rtlCol="0">
            <a:spAutoFit/>
          </a:bodyPr>
          <a:lstStyle/>
          <a:p>
            <a:r>
              <a:rPr lang="fr-FR" sz="1200" b="1" dirty="0"/>
              <a:t>Added </a:t>
            </a:r>
            <a:r>
              <a:rPr lang="fr-FR" sz="1200" b="1" dirty="0" err="1"/>
              <a:t>layers</a:t>
            </a:r>
            <a:endParaRPr lang="fr-FR" sz="1200" b="1" dirty="0"/>
          </a:p>
        </p:txBody>
      </p:sp>
      <p:sp>
        <p:nvSpPr>
          <p:cNvPr id="11" name="TextBox 10">
            <a:extLst>
              <a:ext uri="{FF2B5EF4-FFF2-40B4-BE49-F238E27FC236}">
                <a16:creationId xmlns:a16="http://schemas.microsoft.com/office/drawing/2014/main" id="{C0585B80-9F64-84F8-4CD0-01DACCB46CCE}"/>
              </a:ext>
            </a:extLst>
          </p:cNvPr>
          <p:cNvSpPr txBox="1"/>
          <p:nvPr/>
        </p:nvSpPr>
        <p:spPr>
          <a:xfrm>
            <a:off x="39624" y="6548026"/>
            <a:ext cx="11349582" cy="215444"/>
          </a:xfrm>
          <a:prstGeom prst="rect">
            <a:avLst/>
          </a:prstGeom>
          <a:noFill/>
        </p:spPr>
        <p:txBody>
          <a:bodyPr wrap="none" rtlCol="0">
            <a:spAutoFit/>
          </a:bodyPr>
          <a:lstStyle/>
          <a:p>
            <a:r>
              <a:rPr lang="en-GB" sz="800" dirty="0">
                <a:solidFill>
                  <a:srgbClr val="222222"/>
                </a:solidFill>
                <a:effectLst/>
                <a:latin typeface="Times New Roman" panose="02020603050405020304" pitchFamily="18" charset="0"/>
                <a:ea typeface="Calibri" panose="020F0502020204030204" pitchFamily="34" charset="0"/>
              </a:rPr>
              <a:t>Leonardo, M. M., Carvalho, T. J., Rezende, E., Zucchi, R., &amp; Faria, F. A. (2018, October). Deep feature-based classifiers for fruit fly identification (Diptera: </a:t>
            </a:r>
            <a:r>
              <a:rPr lang="en-GB" sz="800" dirty="0" err="1">
                <a:solidFill>
                  <a:srgbClr val="222222"/>
                </a:solidFill>
                <a:effectLst/>
                <a:latin typeface="Times New Roman" panose="02020603050405020304" pitchFamily="18" charset="0"/>
                <a:ea typeface="Calibri" panose="020F0502020204030204" pitchFamily="34" charset="0"/>
              </a:rPr>
              <a:t>Tephritidae</a:t>
            </a:r>
            <a:r>
              <a:rPr lang="en-GB" sz="800" dirty="0">
                <a:solidFill>
                  <a:srgbClr val="222222"/>
                </a:solidFill>
                <a:effectLst/>
                <a:latin typeface="Times New Roman" panose="02020603050405020304" pitchFamily="18" charset="0"/>
                <a:ea typeface="Calibri" panose="020F0502020204030204" pitchFamily="34" charset="0"/>
              </a:rPr>
              <a:t>). In </a:t>
            </a:r>
            <a:r>
              <a:rPr lang="en-GB" sz="800" i="1" dirty="0">
                <a:solidFill>
                  <a:srgbClr val="222222"/>
                </a:solidFill>
                <a:effectLst/>
                <a:latin typeface="Times New Roman" panose="02020603050405020304" pitchFamily="18" charset="0"/>
                <a:ea typeface="Calibri" panose="020F0502020204030204" pitchFamily="34" charset="0"/>
              </a:rPr>
              <a:t>2018 31st SIBGRAPI conference on graphics, patterns and images (SIBGRAPI)</a:t>
            </a:r>
            <a:r>
              <a:rPr lang="en-GB" sz="800" dirty="0">
                <a:solidFill>
                  <a:srgbClr val="222222"/>
                </a:solidFill>
                <a:effectLst/>
                <a:latin typeface="Times New Roman" panose="02020603050405020304" pitchFamily="18" charset="0"/>
                <a:ea typeface="Calibri" panose="020F0502020204030204" pitchFamily="34" charset="0"/>
              </a:rPr>
              <a:t> (pp. 41-47). IEEE.</a:t>
            </a:r>
            <a:endParaRPr lang="fr-FR" sz="800" dirty="0"/>
          </a:p>
        </p:txBody>
      </p:sp>
    </p:spTree>
    <p:extLst>
      <p:ext uri="{BB962C8B-B14F-4D97-AF65-F5344CB8AC3E}">
        <p14:creationId xmlns:p14="http://schemas.microsoft.com/office/powerpoint/2010/main" val="1411452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8231</TotalTime>
  <Words>1889</Words>
  <Application>Microsoft Office PowerPoint</Application>
  <PresentationFormat>Widescreen</PresentationFormat>
  <Paragraphs>299</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Symbol</vt:lpstr>
      <vt:lpstr>Times New Roman</vt:lpstr>
      <vt:lpstr>Office Theme</vt:lpstr>
      <vt:lpstr>Wireless Capsule Endoscopy Image Analysis</vt:lpstr>
      <vt:lpstr>Outline</vt:lpstr>
      <vt:lpstr>Context</vt:lpstr>
      <vt:lpstr>Objective</vt:lpstr>
      <vt:lpstr>Part 1</vt:lpstr>
      <vt:lpstr>Literature Review</vt:lpstr>
      <vt:lpstr>Selected Architectures</vt:lpstr>
      <vt:lpstr>VGG16</vt:lpstr>
      <vt:lpstr>VGG19</vt:lpstr>
      <vt:lpstr>Xception(Extreme Inception )</vt:lpstr>
      <vt:lpstr>Training and Tests Results</vt:lpstr>
      <vt:lpstr>Dataset</vt:lpstr>
      <vt:lpstr>Tools and Libraries</vt:lpstr>
      <vt:lpstr>Evaluation Metrics </vt:lpstr>
      <vt:lpstr>Performances table of the models</vt:lpstr>
      <vt:lpstr>Performance of Xception by Class</vt:lpstr>
      <vt:lpstr>Part 2</vt:lpstr>
      <vt:lpstr>Characteristics of the application</vt:lpstr>
      <vt:lpstr>Tools and Libraries</vt:lpstr>
      <vt:lpstr>User Interface: Main Form</vt:lpstr>
      <vt:lpstr>Classification inference</vt:lpstr>
      <vt:lpstr>Visualise Images in slideShow</vt:lpstr>
      <vt:lpstr>Image Processing</vt:lpstr>
      <vt:lpstr>Image Processing…</vt:lpstr>
      <vt:lpstr>Image Processing…</vt:lpstr>
      <vt:lpstr>Image Processing…</vt:lpstr>
      <vt:lpstr>Image Processing…</vt:lpstr>
      <vt:lpstr>Conclusion</vt:lpstr>
      <vt:lpstr>Summary </vt:lpstr>
      <vt:lpstr>Limitations</vt:lpstr>
      <vt:lpstr>Perspectives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Lamia Sekkai</dc:creator>
  <cp:lastModifiedBy>Lamia Sekkai</cp:lastModifiedBy>
  <cp:revision>74</cp:revision>
  <dcterms:created xsi:type="dcterms:W3CDTF">2023-02-04T21:34:54Z</dcterms:created>
  <dcterms:modified xsi:type="dcterms:W3CDTF">2023-03-25T14:54:24Z</dcterms:modified>
</cp:coreProperties>
</file>